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1" r:id="rId4"/>
    <p:sldId id="258" r:id="rId5"/>
    <p:sldId id="259" r:id="rId6"/>
    <p:sldId id="263" r:id="rId7"/>
    <p:sldId id="266" r:id="rId8"/>
    <p:sldId id="267" r:id="rId9"/>
    <p:sldId id="269" r:id="rId10"/>
    <p:sldId id="273" r:id="rId11"/>
    <p:sldId id="270" r:id="rId12"/>
    <p:sldId id="271" r:id="rId13"/>
    <p:sldId id="272" r:id="rId14"/>
    <p:sldId id="274" r:id="rId15"/>
    <p:sldId id="275" r:id="rId16"/>
    <p:sldId id="276" r:id="rId17"/>
    <p:sldId id="260" r:id="rId18"/>
    <p:sldId id="264" r:id="rId19"/>
    <p:sldId id="265" r:id="rId20"/>
    <p:sldId id="262" r:id="rId21"/>
    <p:sldId id="26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696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8C6D0-7235-BA4C-8CB2-DCD60BAFAAAD}" type="datetimeFigureOut">
              <a:rPr lang="en-US" smtClean="0"/>
              <a:t>14/11/15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12DC-DBE7-0D42-95DD-A07234834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69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DFB4A-CC36-9E4B-A79F-21974A55ED0F}" type="datetimeFigureOut">
              <a:rPr lang="en-US" smtClean="0"/>
              <a:t>14/11/15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EB018-84EC-C145-AFD9-9E17A60A3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54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470FD-6FD4-C34A-ABEB-D39D440D2ED2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3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A9760-897E-6B41-9490-80A0289D4645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2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8A5-E959-1D42-B25D-E00902D3AD59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0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6BC98-A98F-D441-A1D7-0C5B4C84B7CE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8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249E-CB04-4F4B-8D9D-DCE227947C0F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22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D52D3-C49D-5641-AFD3-E78E7B33C4FC}" type="datetime1">
              <a:rPr lang="en-US" smtClean="0"/>
              <a:t>14/11/15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93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1EE54-77EE-E549-874E-BCA2336A4A2D}" type="datetime1">
              <a:rPr lang="en-US" smtClean="0"/>
              <a:t>14/11/15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C2E3-BB48-5242-BB12-8CBA2074F196}" type="datetime1">
              <a:rPr lang="en-US" smtClean="0"/>
              <a:t>14/11/15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0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4F0-86BB-7A43-AB13-4094E53DD5E5}" type="datetime1">
              <a:rPr lang="en-US" smtClean="0"/>
              <a:t>14/11/15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7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6B6E1-2BFE-504E-9536-706949FA3D96}" type="datetime1">
              <a:rPr lang="en-US" smtClean="0"/>
              <a:t>14/11/15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6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71A98-2D4D-404B-B33B-6EABCB1D3970}" type="datetime1">
              <a:rPr lang="en-US" smtClean="0"/>
              <a:t>14/11/15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DC69C-3821-4D4C-BA0F-E2CE371A71F5}" type="datetime1">
              <a:rPr lang="en-US" smtClean="0"/>
              <a:t>14/11/15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B127B-48BC-1744-995C-7D4789068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0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mn.uio.no/fysikk/english/research/about/infrastructure/OCL/nuclear-physics-research/compilation/moweb/rhomo95he4.txt" TargetMode="External"/><Relationship Id="rId12" Type="http://schemas.openxmlformats.org/officeDocument/2006/relationships/hyperlink" Target="http://www.mn.uio.no/fysikk/english/research/about/infrastructure/OCL/nuclear-physics-research/compilation/moweb/rhomo96he3.txt" TargetMode="External"/><Relationship Id="rId13" Type="http://schemas.openxmlformats.org/officeDocument/2006/relationships/hyperlink" Target="http://www.mn.uio.no/fysikk/english/research/about/infrastructure/OCL/nuclear-physics-research/compilation/moweb/rhomo96he4.txt" TargetMode="External"/><Relationship Id="rId14" Type="http://schemas.openxmlformats.org/officeDocument/2006/relationships/hyperlink" Target="http://www.mn.uio.no/fysikk/english/research/about/infrastructure/OCL/nuclear-physics-research/compilation/moweb/rhomo97he3.tx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cl.uio.no/compilation" TargetMode="External"/><Relationship Id="rId3" Type="http://schemas.openxmlformats.org/officeDocument/2006/relationships/hyperlink" Target="http://www.mn.uio.no/fysikk/english/research/about/infrastructure/OCL/nuclear-physics-research/compilation/dyweb/rhody161.txt" TargetMode="External"/><Relationship Id="rId4" Type="http://schemas.openxmlformats.org/officeDocument/2006/relationships/hyperlink" Target="http://www.mn.uio.no/fysikk/english/research/about/infrastructure/OCL/nuclear-physics-research/compilation/ybweb/rho170yb4he.txt" TargetMode="External"/><Relationship Id="rId5" Type="http://schemas.openxmlformats.org/officeDocument/2006/relationships/hyperlink" Target="http://www.mn.uio.no/fysikk/english/research/about/infrastructure/OCL/nuclear-physics-research/compilation/ybweb/rho171yb3he.txt" TargetMode="External"/><Relationship Id="rId6" Type="http://schemas.openxmlformats.org/officeDocument/2006/relationships/hyperlink" Target="http://www.mn.uio.no/fysikk/english/research/about/infrastructure/OCL/nuclear-physics-research/compilation/ybweb/rho171yb4he.txt" TargetMode="External"/><Relationship Id="rId7" Type="http://schemas.openxmlformats.org/officeDocument/2006/relationships/hyperlink" Target="http://www.mn.uio.no/fysikk/english/research/about/infrastructure/OCL/nuclear-physics-research/compilation/ybweb/rho172yb3he.txt" TargetMode="External"/><Relationship Id="rId8" Type="http://schemas.openxmlformats.org/officeDocument/2006/relationships/hyperlink" Target="http://www.mn.uio.no/fysikk/english/research/about/infrastructure/OCL/nuclear-physics-research/compilation/ybweb/rho172yb4he.txt" TargetMode="External"/><Relationship Id="rId9" Type="http://schemas.openxmlformats.org/officeDocument/2006/relationships/hyperlink" Target="http://www.mn.uio.no/fysikk/english/research/about/infrastructure/OCL/nuclear-physics-research/compilation/moweb/rhomo93he4.txt" TargetMode="External"/><Relationship Id="rId10" Type="http://schemas.openxmlformats.org/officeDocument/2006/relationships/hyperlink" Target="http://www.mn.uio.no/fysikk/english/research/about/infrastructure/OCL/nuclear-physics-research/compilation/moweb/rhomo94he3.txt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58" y="588271"/>
            <a:ext cx="4581072" cy="182471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High-lights from</a:t>
            </a:r>
            <a:br>
              <a:rPr lang="en-US" dirty="0" smtClean="0"/>
            </a:br>
            <a:r>
              <a:rPr lang="en-US" dirty="0" smtClean="0"/>
              <a:t>the Oslo results </a:t>
            </a:r>
            <a:br>
              <a:rPr lang="en-US" dirty="0" smtClean="0"/>
            </a:br>
            <a:r>
              <a:rPr lang="en-US" dirty="0" smtClean="0"/>
              <a:t>on level densities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8886" y="3896839"/>
            <a:ext cx="3590472" cy="1820901"/>
          </a:xfrm>
        </p:spPr>
        <p:txBody>
          <a:bodyPr>
            <a:normAutofit/>
          </a:bodyPr>
          <a:lstStyle/>
          <a:p>
            <a:pPr algn="l"/>
            <a:r>
              <a:rPr lang="en-US" sz="2400" dirty="0" err="1" smtClean="0"/>
              <a:t>Magne</a:t>
            </a:r>
            <a:r>
              <a:rPr lang="en-US" sz="2400" dirty="0" smtClean="0"/>
              <a:t> </a:t>
            </a:r>
            <a:r>
              <a:rPr lang="en-US" sz="2400" dirty="0" err="1" smtClean="0"/>
              <a:t>Guttormsen</a:t>
            </a:r>
            <a:endParaRPr lang="en-US" sz="2400" dirty="0" smtClean="0"/>
          </a:p>
          <a:p>
            <a:pPr algn="l"/>
            <a:r>
              <a:rPr lang="en-US" sz="2400" dirty="0" smtClean="0"/>
              <a:t>Department of Physics</a:t>
            </a:r>
          </a:p>
          <a:p>
            <a:pPr algn="l"/>
            <a:r>
              <a:rPr lang="en-US" sz="2400" dirty="0" smtClean="0"/>
              <a:t>University of Oslo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 dirty="0"/>
          </a:p>
        </p:txBody>
      </p:sp>
      <p:grpSp>
        <p:nvGrpSpPr>
          <p:cNvPr id="85" name="Group 84"/>
          <p:cNvGrpSpPr/>
          <p:nvPr/>
        </p:nvGrpSpPr>
        <p:grpSpPr>
          <a:xfrm>
            <a:off x="5187069" y="702147"/>
            <a:ext cx="3221567" cy="5127599"/>
            <a:chOff x="5187069" y="303023"/>
            <a:chExt cx="3221567" cy="512759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5288669" y="5421123"/>
              <a:ext cx="30607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5297136" y="2538223"/>
              <a:ext cx="3052233" cy="2870200"/>
            </a:xfrm>
            <a:custGeom>
              <a:avLst/>
              <a:gdLst>
                <a:gd name="connsiteX0" fmla="*/ 0 w 2709333"/>
                <a:gd name="connsiteY0" fmla="*/ 2400300 h 2400300"/>
                <a:gd name="connsiteX1" fmla="*/ 296333 w 2709333"/>
                <a:gd name="connsiteY1" fmla="*/ 2286000 h 2400300"/>
                <a:gd name="connsiteX2" fmla="*/ 601133 w 2709333"/>
                <a:gd name="connsiteY2" fmla="*/ 2112433 h 2400300"/>
                <a:gd name="connsiteX3" fmla="*/ 1003300 w 2709333"/>
                <a:gd name="connsiteY3" fmla="*/ 1833033 h 2400300"/>
                <a:gd name="connsiteX4" fmla="*/ 1447800 w 2709333"/>
                <a:gd name="connsiteY4" fmla="*/ 1452033 h 2400300"/>
                <a:gd name="connsiteX5" fmla="*/ 1803400 w 2709333"/>
                <a:gd name="connsiteY5" fmla="*/ 1096433 h 2400300"/>
                <a:gd name="connsiteX6" fmla="*/ 2290233 w 2709333"/>
                <a:gd name="connsiteY6" fmla="*/ 567267 h 2400300"/>
                <a:gd name="connsiteX7" fmla="*/ 2709333 w 2709333"/>
                <a:gd name="connsiteY7" fmla="*/ 0 h 240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333" h="2400300">
                  <a:moveTo>
                    <a:pt x="0" y="2400300"/>
                  </a:moveTo>
                  <a:lnTo>
                    <a:pt x="296333" y="2286000"/>
                  </a:lnTo>
                  <a:lnTo>
                    <a:pt x="601133" y="2112433"/>
                  </a:lnTo>
                  <a:lnTo>
                    <a:pt x="1003300" y="1833033"/>
                  </a:lnTo>
                  <a:lnTo>
                    <a:pt x="1447800" y="1452033"/>
                  </a:lnTo>
                  <a:lnTo>
                    <a:pt x="1803400" y="1096433"/>
                  </a:lnTo>
                  <a:lnTo>
                    <a:pt x="2290233" y="567267"/>
                  </a:lnTo>
                  <a:lnTo>
                    <a:pt x="2709333" y="0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288669" y="5344923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88669" y="5268723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97136" y="51882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297136" y="50866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297136" y="49850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297136" y="48834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17269" y="5217923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17269" y="5141723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25736" y="50612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25736" y="49596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25736" y="48580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525736" y="47564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745869" y="5090923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745869" y="5014723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54336" y="49342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754336" y="48326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754336" y="47310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754336" y="46294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974469" y="4963923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974469" y="4887723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82936" y="48072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82936" y="47056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982936" y="46040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982936" y="45024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203069" y="4794590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03069" y="4718390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211536" y="46379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211536" y="45363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211536" y="44347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11536" y="43331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431669" y="4625257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431669" y="45490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440136" y="44686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6440136" y="43670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440136" y="42654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440136" y="41638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651802" y="4396657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651802" y="43204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660269" y="42400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660269" y="41384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660269" y="40368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660269" y="39352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871935" y="4168057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871935" y="40918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880402" y="40114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880402" y="39098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880402" y="38082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880402" y="37066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092068" y="3939457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092068" y="38632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100535" y="37828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100535" y="36812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100535" y="35796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100535" y="34780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12201" y="3710857"/>
              <a:ext cx="1651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312201" y="36346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320668" y="35542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320668" y="34526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320668" y="33510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7320668" y="32494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288669" y="4676057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280202" y="4468624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5297136" y="4819991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288669" y="4612558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280202" y="4405125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Freeform 72"/>
            <p:cNvSpPr/>
            <p:nvPr/>
          </p:nvSpPr>
          <p:spPr>
            <a:xfrm>
              <a:off x="5297136" y="1153925"/>
              <a:ext cx="3111500" cy="3788832"/>
            </a:xfrm>
            <a:custGeom>
              <a:avLst/>
              <a:gdLst>
                <a:gd name="connsiteX0" fmla="*/ 0 w 3111500"/>
                <a:gd name="connsiteY0" fmla="*/ 2916767 h 3471333"/>
                <a:gd name="connsiteX1" fmla="*/ 177800 w 3111500"/>
                <a:gd name="connsiteY1" fmla="*/ 3208867 h 3471333"/>
                <a:gd name="connsiteX2" fmla="*/ 292100 w 3111500"/>
                <a:gd name="connsiteY2" fmla="*/ 3378200 h 3471333"/>
                <a:gd name="connsiteX3" fmla="*/ 410633 w 3111500"/>
                <a:gd name="connsiteY3" fmla="*/ 3471333 h 3471333"/>
                <a:gd name="connsiteX4" fmla="*/ 546100 w 3111500"/>
                <a:gd name="connsiteY4" fmla="*/ 3454400 h 3471333"/>
                <a:gd name="connsiteX5" fmla="*/ 728133 w 3111500"/>
                <a:gd name="connsiteY5" fmla="*/ 3327400 h 3471333"/>
                <a:gd name="connsiteX6" fmla="*/ 952500 w 3111500"/>
                <a:gd name="connsiteY6" fmla="*/ 3162300 h 3471333"/>
                <a:gd name="connsiteX7" fmla="*/ 1244600 w 3111500"/>
                <a:gd name="connsiteY7" fmla="*/ 2916767 h 3471333"/>
                <a:gd name="connsiteX8" fmla="*/ 1494366 w 3111500"/>
                <a:gd name="connsiteY8" fmla="*/ 2628900 h 3471333"/>
                <a:gd name="connsiteX9" fmla="*/ 1790700 w 3111500"/>
                <a:gd name="connsiteY9" fmla="*/ 2302933 h 3471333"/>
                <a:gd name="connsiteX10" fmla="*/ 2057400 w 3111500"/>
                <a:gd name="connsiteY10" fmla="*/ 2019300 h 3471333"/>
                <a:gd name="connsiteX11" fmla="*/ 2404533 w 3111500"/>
                <a:gd name="connsiteY11" fmla="*/ 1739900 h 3471333"/>
                <a:gd name="connsiteX12" fmla="*/ 2573866 w 3111500"/>
                <a:gd name="connsiteY12" fmla="*/ 1443567 h 3471333"/>
                <a:gd name="connsiteX13" fmla="*/ 2865966 w 3111500"/>
                <a:gd name="connsiteY13" fmla="*/ 1113367 h 3471333"/>
                <a:gd name="connsiteX14" fmla="*/ 3069166 w 3111500"/>
                <a:gd name="connsiteY14" fmla="*/ 643467 h 3471333"/>
                <a:gd name="connsiteX15" fmla="*/ 3111500 w 3111500"/>
                <a:gd name="connsiteY15" fmla="*/ 203200 h 3471333"/>
                <a:gd name="connsiteX16" fmla="*/ 3064933 w 3111500"/>
                <a:gd name="connsiteY16" fmla="*/ 0 h 3471333"/>
                <a:gd name="connsiteX17" fmla="*/ 118533 w 3111500"/>
                <a:gd name="connsiteY17" fmla="*/ 0 h 3471333"/>
                <a:gd name="connsiteX18" fmla="*/ 21166 w 3111500"/>
                <a:gd name="connsiteY18" fmla="*/ 249767 h 3471333"/>
                <a:gd name="connsiteX19" fmla="*/ 0 w 3111500"/>
                <a:gd name="connsiteY19" fmla="*/ 2916767 h 347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11500" h="3471333">
                  <a:moveTo>
                    <a:pt x="0" y="2916767"/>
                  </a:moveTo>
                  <a:lnTo>
                    <a:pt x="177800" y="3208867"/>
                  </a:lnTo>
                  <a:lnTo>
                    <a:pt x="292100" y="3378200"/>
                  </a:lnTo>
                  <a:lnTo>
                    <a:pt x="410633" y="3471333"/>
                  </a:lnTo>
                  <a:lnTo>
                    <a:pt x="546100" y="3454400"/>
                  </a:lnTo>
                  <a:lnTo>
                    <a:pt x="728133" y="3327400"/>
                  </a:lnTo>
                  <a:lnTo>
                    <a:pt x="952500" y="3162300"/>
                  </a:lnTo>
                  <a:lnTo>
                    <a:pt x="1244600" y="2916767"/>
                  </a:lnTo>
                  <a:lnTo>
                    <a:pt x="1494366" y="2628900"/>
                  </a:lnTo>
                  <a:lnTo>
                    <a:pt x="1790700" y="2302933"/>
                  </a:lnTo>
                  <a:lnTo>
                    <a:pt x="2057400" y="2019300"/>
                  </a:lnTo>
                  <a:lnTo>
                    <a:pt x="2404533" y="1739900"/>
                  </a:lnTo>
                  <a:lnTo>
                    <a:pt x="2573866" y="1443567"/>
                  </a:lnTo>
                  <a:lnTo>
                    <a:pt x="2865966" y="1113367"/>
                  </a:lnTo>
                  <a:lnTo>
                    <a:pt x="3069166" y="643467"/>
                  </a:lnTo>
                  <a:lnTo>
                    <a:pt x="3111500" y="203200"/>
                  </a:lnTo>
                  <a:lnTo>
                    <a:pt x="3064933" y="0"/>
                  </a:lnTo>
                  <a:lnTo>
                    <a:pt x="118533" y="0"/>
                  </a:lnTo>
                  <a:lnTo>
                    <a:pt x="21166" y="249767"/>
                  </a:lnTo>
                  <a:lnTo>
                    <a:pt x="0" y="2916767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>
              <a:off x="5314069" y="1145456"/>
              <a:ext cx="2163232" cy="2997200"/>
            </a:xfrm>
            <a:custGeom>
              <a:avLst/>
              <a:gdLst>
                <a:gd name="connsiteX0" fmla="*/ 12700 w 1811866"/>
                <a:gd name="connsiteY0" fmla="*/ 0 h 2992966"/>
                <a:gd name="connsiteX1" fmla="*/ 0 w 1811866"/>
                <a:gd name="connsiteY1" fmla="*/ 1409700 h 2992966"/>
                <a:gd name="connsiteX2" fmla="*/ 50800 w 1811866"/>
                <a:gd name="connsiteY2" fmla="*/ 2493433 h 2992966"/>
                <a:gd name="connsiteX3" fmla="*/ 194733 w 1811866"/>
                <a:gd name="connsiteY3" fmla="*/ 2925233 h 2992966"/>
                <a:gd name="connsiteX4" fmla="*/ 457200 w 1811866"/>
                <a:gd name="connsiteY4" fmla="*/ 2992966 h 2992966"/>
                <a:gd name="connsiteX5" fmla="*/ 910166 w 1811866"/>
                <a:gd name="connsiteY5" fmla="*/ 2650066 h 2992966"/>
                <a:gd name="connsiteX6" fmla="*/ 1536700 w 1811866"/>
                <a:gd name="connsiteY6" fmla="*/ 2112433 h 2992966"/>
                <a:gd name="connsiteX7" fmla="*/ 1769533 w 1811866"/>
                <a:gd name="connsiteY7" fmla="*/ 1231900 h 2992966"/>
                <a:gd name="connsiteX8" fmla="*/ 1811866 w 1811866"/>
                <a:gd name="connsiteY8" fmla="*/ 664633 h 2992966"/>
                <a:gd name="connsiteX9" fmla="*/ 1786466 w 1811866"/>
                <a:gd name="connsiteY9" fmla="*/ 8466 h 2992966"/>
                <a:gd name="connsiteX10" fmla="*/ 12700 w 1811866"/>
                <a:gd name="connsiteY10" fmla="*/ 0 h 299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1866" h="2992966">
                  <a:moveTo>
                    <a:pt x="12700" y="0"/>
                  </a:moveTo>
                  <a:lnTo>
                    <a:pt x="0" y="1409700"/>
                  </a:lnTo>
                  <a:lnTo>
                    <a:pt x="50800" y="2493433"/>
                  </a:lnTo>
                  <a:lnTo>
                    <a:pt x="194733" y="2925233"/>
                  </a:lnTo>
                  <a:lnTo>
                    <a:pt x="457200" y="2992966"/>
                  </a:lnTo>
                  <a:lnTo>
                    <a:pt x="910166" y="2650066"/>
                  </a:lnTo>
                  <a:lnTo>
                    <a:pt x="1536700" y="2112433"/>
                  </a:lnTo>
                  <a:lnTo>
                    <a:pt x="1769533" y="1231900"/>
                  </a:lnTo>
                  <a:lnTo>
                    <a:pt x="1811866" y="664633"/>
                  </a:lnTo>
                  <a:lnTo>
                    <a:pt x="1786466" y="8466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5525735" y="1153923"/>
              <a:ext cx="1511299" cy="2442633"/>
            </a:xfrm>
            <a:custGeom>
              <a:avLst/>
              <a:gdLst>
                <a:gd name="connsiteX0" fmla="*/ 0 w 927100"/>
                <a:gd name="connsiteY0" fmla="*/ 4233 h 2383366"/>
                <a:gd name="connsiteX1" fmla="*/ 4234 w 927100"/>
                <a:gd name="connsiteY1" fmla="*/ 1299633 h 2383366"/>
                <a:gd name="connsiteX2" fmla="*/ 50800 w 927100"/>
                <a:gd name="connsiteY2" fmla="*/ 2125133 h 2383366"/>
                <a:gd name="connsiteX3" fmla="*/ 254000 w 927100"/>
                <a:gd name="connsiteY3" fmla="*/ 2383366 h 2383366"/>
                <a:gd name="connsiteX4" fmla="*/ 575734 w 927100"/>
                <a:gd name="connsiteY4" fmla="*/ 2260600 h 2383366"/>
                <a:gd name="connsiteX5" fmla="*/ 609600 w 927100"/>
                <a:gd name="connsiteY5" fmla="*/ 2243666 h 2383366"/>
                <a:gd name="connsiteX6" fmla="*/ 872067 w 927100"/>
                <a:gd name="connsiteY6" fmla="*/ 1727200 h 2383366"/>
                <a:gd name="connsiteX7" fmla="*/ 910167 w 927100"/>
                <a:gd name="connsiteY7" fmla="*/ 626533 h 2383366"/>
                <a:gd name="connsiteX8" fmla="*/ 927100 w 927100"/>
                <a:gd name="connsiteY8" fmla="*/ 0 h 2383366"/>
                <a:gd name="connsiteX9" fmla="*/ 0 w 927100"/>
                <a:gd name="connsiteY9" fmla="*/ 4233 h 23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7100" h="2383366">
                  <a:moveTo>
                    <a:pt x="0" y="4233"/>
                  </a:moveTo>
                  <a:cubicBezTo>
                    <a:pt x="1411" y="436033"/>
                    <a:pt x="2823" y="867833"/>
                    <a:pt x="4234" y="1299633"/>
                  </a:cubicBezTo>
                  <a:lnTo>
                    <a:pt x="50800" y="2125133"/>
                  </a:lnTo>
                  <a:lnTo>
                    <a:pt x="254000" y="2383366"/>
                  </a:lnTo>
                  <a:lnTo>
                    <a:pt x="575734" y="2260600"/>
                  </a:lnTo>
                  <a:lnTo>
                    <a:pt x="609600" y="2243666"/>
                  </a:lnTo>
                  <a:lnTo>
                    <a:pt x="872067" y="1727200"/>
                  </a:lnTo>
                  <a:lnTo>
                    <a:pt x="910167" y="626533"/>
                  </a:lnTo>
                  <a:lnTo>
                    <a:pt x="927100" y="0"/>
                  </a:lnTo>
                  <a:lnTo>
                    <a:pt x="0" y="4233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 75"/>
            <p:cNvSpPr/>
            <p:nvPr/>
          </p:nvSpPr>
          <p:spPr>
            <a:xfrm>
              <a:off x="5682369" y="1153924"/>
              <a:ext cx="982133" cy="1790700"/>
            </a:xfrm>
            <a:custGeom>
              <a:avLst/>
              <a:gdLst>
                <a:gd name="connsiteX0" fmla="*/ 0 w 694266"/>
                <a:gd name="connsiteY0" fmla="*/ 0 h 1782233"/>
                <a:gd name="connsiteX1" fmla="*/ 12700 w 694266"/>
                <a:gd name="connsiteY1" fmla="*/ 787400 h 1782233"/>
                <a:gd name="connsiteX2" fmla="*/ 50800 w 694266"/>
                <a:gd name="connsiteY2" fmla="*/ 1308100 h 1782233"/>
                <a:gd name="connsiteX3" fmla="*/ 143933 w 694266"/>
                <a:gd name="connsiteY3" fmla="*/ 1735666 h 1782233"/>
                <a:gd name="connsiteX4" fmla="*/ 431800 w 694266"/>
                <a:gd name="connsiteY4" fmla="*/ 1782233 h 1782233"/>
                <a:gd name="connsiteX5" fmla="*/ 596900 w 694266"/>
                <a:gd name="connsiteY5" fmla="*/ 1443566 h 1782233"/>
                <a:gd name="connsiteX6" fmla="*/ 639233 w 694266"/>
                <a:gd name="connsiteY6" fmla="*/ 850900 h 1782233"/>
                <a:gd name="connsiteX7" fmla="*/ 694266 w 694266"/>
                <a:gd name="connsiteY7" fmla="*/ 270933 h 1782233"/>
                <a:gd name="connsiteX8" fmla="*/ 685800 w 694266"/>
                <a:gd name="connsiteY8" fmla="*/ 4233 h 1782233"/>
                <a:gd name="connsiteX9" fmla="*/ 685800 w 694266"/>
                <a:gd name="connsiteY9" fmla="*/ 4233 h 1782233"/>
                <a:gd name="connsiteX10" fmla="*/ 0 w 694266"/>
                <a:gd name="connsiteY10" fmla="*/ 0 h 178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66" h="1782233">
                  <a:moveTo>
                    <a:pt x="0" y="0"/>
                  </a:moveTo>
                  <a:lnTo>
                    <a:pt x="12700" y="787400"/>
                  </a:lnTo>
                  <a:lnTo>
                    <a:pt x="50800" y="1308100"/>
                  </a:lnTo>
                  <a:lnTo>
                    <a:pt x="143933" y="1735666"/>
                  </a:lnTo>
                  <a:lnTo>
                    <a:pt x="431800" y="1782233"/>
                  </a:lnTo>
                  <a:lnTo>
                    <a:pt x="596900" y="1443566"/>
                  </a:lnTo>
                  <a:lnTo>
                    <a:pt x="639233" y="850900"/>
                  </a:lnTo>
                  <a:lnTo>
                    <a:pt x="694266" y="270933"/>
                  </a:lnTo>
                  <a:lnTo>
                    <a:pt x="685800" y="4233"/>
                  </a:lnTo>
                  <a:lnTo>
                    <a:pt x="685800" y="4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>
              <a:off x="5860169" y="1145456"/>
              <a:ext cx="715433" cy="563034"/>
            </a:xfrm>
            <a:custGeom>
              <a:avLst/>
              <a:gdLst>
                <a:gd name="connsiteX0" fmla="*/ 0 w 533400"/>
                <a:gd name="connsiteY0" fmla="*/ 12700 h 563034"/>
                <a:gd name="connsiteX1" fmla="*/ 4234 w 533400"/>
                <a:gd name="connsiteY1" fmla="*/ 237067 h 563034"/>
                <a:gd name="connsiteX2" fmla="*/ 122767 w 533400"/>
                <a:gd name="connsiteY2" fmla="*/ 558800 h 563034"/>
                <a:gd name="connsiteX3" fmla="*/ 402167 w 533400"/>
                <a:gd name="connsiteY3" fmla="*/ 563034 h 563034"/>
                <a:gd name="connsiteX4" fmla="*/ 512234 w 533400"/>
                <a:gd name="connsiteY4" fmla="*/ 321734 h 563034"/>
                <a:gd name="connsiteX5" fmla="*/ 533400 w 533400"/>
                <a:gd name="connsiteY5" fmla="*/ 0 h 563034"/>
                <a:gd name="connsiteX6" fmla="*/ 0 w 533400"/>
                <a:gd name="connsiteY6" fmla="*/ 12700 h 56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563034">
                  <a:moveTo>
                    <a:pt x="0" y="12700"/>
                  </a:moveTo>
                  <a:cubicBezTo>
                    <a:pt x="1411" y="87489"/>
                    <a:pt x="2823" y="162278"/>
                    <a:pt x="4234" y="237067"/>
                  </a:cubicBezTo>
                  <a:lnTo>
                    <a:pt x="122767" y="558800"/>
                  </a:lnTo>
                  <a:lnTo>
                    <a:pt x="402167" y="563034"/>
                  </a:lnTo>
                  <a:lnTo>
                    <a:pt x="512234" y="321734"/>
                  </a:lnTo>
                  <a:lnTo>
                    <a:pt x="53340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 flipV="1">
              <a:off x="5288669" y="672355"/>
              <a:ext cx="25400" cy="474876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5187069" y="303023"/>
              <a:ext cx="8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Energy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477301" y="5061290"/>
              <a:ext cx="61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Spin</a:t>
              </a:r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318302" y="1454490"/>
              <a:ext cx="3069167" cy="254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318302" y="887224"/>
              <a:ext cx="3069167" cy="2677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47469" y="811023"/>
              <a:ext cx="1326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 Fission</a:t>
              </a:r>
            </a:p>
            <a:p>
              <a:endParaRPr lang="en-US" dirty="0"/>
            </a:p>
            <a:p>
              <a:r>
                <a:rPr lang="en-US" dirty="0" err="1" smtClean="0"/>
                <a:t>Bn</a:t>
              </a:r>
              <a:r>
                <a:rPr lang="en-US" dirty="0" smtClean="0"/>
                <a:t> ≈ 5 MeV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 rot="19808556">
              <a:off x="5301678" y="1775569"/>
              <a:ext cx="29855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Quasi-continuum</a:t>
              </a:r>
            </a:p>
            <a:p>
              <a:r>
                <a:rPr lang="en-U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Millions of states/MeV</a:t>
              </a:r>
              <a:endPara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546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893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Parity and spin distributions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parity_asymmetry_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46300"/>
            <a:ext cx="2805113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09600" y="1981200"/>
            <a:ext cx="28194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[Goriely et al., PRC 78, 064307 (2008)]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1066800" y="1614488"/>
            <a:ext cx="20907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0"/>
              <a:t>Parity dependence</a:t>
            </a:r>
          </a:p>
        </p:txBody>
      </p:sp>
      <p:pic>
        <p:nvPicPr>
          <p:cNvPr id="9" name="Picture 4" descr="spind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22400"/>
            <a:ext cx="3844925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092700" y="1560513"/>
            <a:ext cx="28273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/>
              <a:t>[von </a:t>
            </a:r>
            <a:r>
              <a:rPr lang="en-US" sz="1200" b="0" dirty="0" err="1"/>
              <a:t>Egidy</a:t>
            </a:r>
            <a:r>
              <a:rPr lang="en-US" sz="1200" b="0" dirty="0"/>
              <a:t> et al., NP A481, 189 (1988)]</a:t>
            </a: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181600" y="2767013"/>
            <a:ext cx="36909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[von Egidy and Bucurescu, PRC 72, 044311 (2005)]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181600" y="3962400"/>
            <a:ext cx="32766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[Demetriou and Goriely, NP A695, 95 (2001)]</a:t>
            </a: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181600" y="5135563"/>
            <a:ext cx="30480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/>
              <a:t>[Hilaire and Goriely, NP A779, 63 (2006)]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486400" y="1157288"/>
            <a:ext cx="1811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/>
              <a:t>Spin distribution</a:t>
            </a:r>
          </a:p>
        </p:txBody>
      </p:sp>
    </p:spTree>
    <p:extLst>
      <p:ext uri="{BB962C8B-B14F-4D97-AF65-F5344CB8AC3E}">
        <p14:creationId xmlns:p14="http://schemas.microsoft.com/office/powerpoint/2010/main" val="429245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4638"/>
            <a:ext cx="4112021" cy="14144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Test of the Oslo method</a:t>
            </a:r>
            <a:br>
              <a:rPr lang="en-US" sz="2800" dirty="0" smtClean="0"/>
            </a:br>
            <a:r>
              <a:rPr lang="en-US" sz="2800" dirty="0" smtClean="0"/>
              <a:t>Simulations with DICEBOX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10" descr="nld_sp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871"/>
            <a:ext cx="4297362" cy="628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739900" y="5727700"/>
            <a:ext cx="281662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/>
              <a:t>[Larsen et al., PRC </a:t>
            </a:r>
            <a:r>
              <a:rPr lang="en-US" sz="1200" dirty="0" smtClean="0"/>
              <a:t>83</a:t>
            </a:r>
            <a:r>
              <a:rPr lang="en-US" sz="1200" b="0" dirty="0" smtClean="0"/>
              <a:t>, 034315 </a:t>
            </a:r>
            <a:r>
              <a:rPr lang="en-US" sz="1200" b="0" dirty="0"/>
              <a:t>(2011)] </a:t>
            </a:r>
          </a:p>
        </p:txBody>
      </p:sp>
      <p:pic>
        <p:nvPicPr>
          <p:cNvPr id="8" name="Picture 9" descr="rhoMo_pa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530498"/>
            <a:ext cx="4216400" cy="404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15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4638"/>
            <a:ext cx="7797800" cy="11985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            Test of the Oslo method, artificial </a:t>
            </a:r>
            <a:r>
              <a:rPr lang="en-US" sz="2800" baseline="30000" dirty="0" smtClean="0"/>
              <a:t>57</a:t>
            </a:r>
            <a:r>
              <a:rPr lang="en-US" sz="2800" dirty="0" smtClean="0"/>
              <a:t>Fe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12</a:t>
            </a:fld>
            <a:endParaRPr lang="en-US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1739900" y="5727700"/>
            <a:ext cx="281662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/>
              <a:t>[Larsen et al., PRC </a:t>
            </a:r>
            <a:r>
              <a:rPr lang="en-US" sz="1200" dirty="0" smtClean="0"/>
              <a:t>83</a:t>
            </a:r>
            <a:r>
              <a:rPr lang="en-US" sz="1200" b="0" dirty="0" smtClean="0"/>
              <a:t>, 034315 </a:t>
            </a:r>
            <a:r>
              <a:rPr lang="en-US" sz="1200" b="0" dirty="0"/>
              <a:t>(2011)] 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pic>
        <p:nvPicPr>
          <p:cNvPr id="19" name="Picture 12" descr="fg_expl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005561"/>
            <a:ext cx="3897303" cy="351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4" descr="fg_truesmo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2005561"/>
            <a:ext cx="3897303" cy="351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46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4638"/>
            <a:ext cx="8153400" cy="7286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                               Light mass region, </a:t>
            </a:r>
            <a:r>
              <a:rPr lang="en-US" sz="2800" baseline="30000" dirty="0" smtClean="0"/>
              <a:t>89,90</a:t>
            </a:r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13</a:t>
            </a:fld>
            <a:endParaRPr 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pic>
        <p:nvPicPr>
          <p:cNvPr id="9" name="Picture 8" descr="Screen Shot 2014-10-06 at 18.39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05" y="1369448"/>
            <a:ext cx="4617528" cy="4367145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461001" y="5764540"/>
            <a:ext cx="3645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ym typeface="Symbol" charset="0"/>
              </a:rPr>
              <a:t>M. Guttormsen </a:t>
            </a:r>
            <a:r>
              <a:rPr lang="en-US" sz="1400" dirty="0">
                <a:sym typeface="Symbol" charset="0"/>
              </a:rPr>
              <a:t>et 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90</a:t>
            </a:r>
            <a:r>
              <a:rPr lang="en-US" sz="1400" dirty="0" smtClean="0">
                <a:sym typeface="Symbol" charset="0"/>
              </a:rPr>
              <a:t>, 044311 (2014)</a:t>
            </a:r>
            <a:endParaRPr lang="en-US" sz="1400" dirty="0">
              <a:sym typeface="Symbol" charset="0"/>
            </a:endParaRPr>
          </a:p>
        </p:txBody>
      </p:sp>
      <p:pic>
        <p:nvPicPr>
          <p:cNvPr id="11" name="Picture 10" descr="Screen Shot 2014-10-06 at 18.38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8802"/>
            <a:ext cx="4626384" cy="43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274638"/>
            <a:ext cx="8153400" cy="7286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                                         </a:t>
            </a:r>
            <a:r>
              <a:rPr lang="en-US" sz="2800" dirty="0" err="1" smtClean="0"/>
              <a:t>Combi</a:t>
            </a:r>
            <a:r>
              <a:rPr lang="en-US" sz="2800" dirty="0" smtClean="0"/>
              <a:t>  </a:t>
            </a:r>
            <a:r>
              <a:rPr lang="en-US" sz="2800" baseline="30000" dirty="0" smtClean="0"/>
              <a:t>89,90</a:t>
            </a:r>
            <a:r>
              <a:rPr lang="en-US" sz="2800" dirty="0" smtClean="0"/>
              <a:t>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14</a:t>
            </a:fld>
            <a:endParaRPr 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461001" y="5955040"/>
            <a:ext cx="3645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 smtClean="0">
                <a:sym typeface="Symbol" charset="0"/>
              </a:rPr>
              <a:t>M. Guttormsen </a:t>
            </a:r>
            <a:r>
              <a:rPr lang="en-US" sz="1400" dirty="0">
                <a:sym typeface="Symbol" charset="0"/>
              </a:rPr>
              <a:t>et 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90</a:t>
            </a:r>
            <a:r>
              <a:rPr lang="en-US" sz="1400" dirty="0" smtClean="0">
                <a:sym typeface="Symbol" charset="0"/>
              </a:rPr>
              <a:t>, 044311 (2014)</a:t>
            </a:r>
            <a:endParaRPr lang="en-US" sz="1400" dirty="0">
              <a:sym typeface="Symbol" charset="0"/>
            </a:endParaRPr>
          </a:p>
        </p:txBody>
      </p:sp>
      <p:pic>
        <p:nvPicPr>
          <p:cNvPr id="3" name="Picture 2" descr="Screen Shot 2015-11-13 at 12.10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00" y="1231900"/>
            <a:ext cx="3525600" cy="4680000"/>
          </a:xfrm>
          <a:prstGeom prst="rect">
            <a:avLst/>
          </a:prstGeom>
        </p:spPr>
      </p:pic>
      <p:pic>
        <p:nvPicPr>
          <p:cNvPr id="6" name="Picture 5" descr="Screen Shot 2015-11-13 at 12.11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00" y="1231900"/>
            <a:ext cx="2965530" cy="4679985"/>
          </a:xfrm>
          <a:prstGeom prst="rect">
            <a:avLst/>
          </a:prstGeom>
        </p:spPr>
      </p:pic>
      <p:pic>
        <p:nvPicPr>
          <p:cNvPr id="7" name="Picture 6" descr="Screen Shot 2015-11-13 at 12.11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475" y="1231915"/>
            <a:ext cx="3096925" cy="467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1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13 at 12.20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-203201"/>
            <a:ext cx="4648200" cy="6768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3538"/>
            <a:ext cx="2603500" cy="185896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Breaking of </a:t>
            </a:r>
            <a:br>
              <a:rPr lang="en-US" sz="3600" dirty="0" smtClean="0"/>
            </a:br>
            <a:r>
              <a:rPr lang="en-US" sz="3600" dirty="0" smtClean="0"/>
              <a:t>Cooper-pairs </a:t>
            </a:r>
            <a:br>
              <a:rPr lang="en-US" sz="3600" dirty="0" smtClean="0"/>
            </a:br>
            <a:r>
              <a:rPr lang="en-US" sz="3600" dirty="0" smtClean="0"/>
              <a:t>in </a:t>
            </a:r>
            <a:r>
              <a:rPr lang="en-US" sz="3600" baseline="30000" dirty="0" smtClean="0"/>
              <a:t>116,117</a:t>
            </a:r>
            <a:r>
              <a:rPr lang="en-US" sz="3600" dirty="0" smtClean="0"/>
              <a:t>Sn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15</a:t>
            </a:fld>
            <a:endParaRPr 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7701" y="5469234"/>
            <a:ext cx="3645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ym typeface="Symbol" charset="0"/>
              </a:rPr>
              <a:t>U</a:t>
            </a:r>
            <a:r>
              <a:rPr lang="en-US" sz="1400" dirty="0" smtClean="0">
                <a:sym typeface="Symbol" charset="0"/>
              </a:rPr>
              <a:t>. </a:t>
            </a:r>
            <a:r>
              <a:rPr lang="en-US" sz="1400" dirty="0" err="1" smtClean="0">
                <a:sym typeface="Symbol" charset="0"/>
              </a:rPr>
              <a:t>Agvaanluvsan</a:t>
            </a:r>
            <a:r>
              <a:rPr lang="en-US" sz="1400" dirty="0" smtClean="0">
                <a:sym typeface="Symbol" charset="0"/>
              </a:rPr>
              <a:t> et </a:t>
            </a:r>
            <a:r>
              <a:rPr lang="en-US" sz="1400" dirty="0">
                <a:sym typeface="Symbol" charset="0"/>
              </a:rPr>
              <a:t>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79</a:t>
            </a:r>
            <a:r>
              <a:rPr lang="en-US" sz="1400" dirty="0" smtClean="0">
                <a:sym typeface="Symbol" charset="0"/>
              </a:rPr>
              <a:t>, 014320 (2009)</a:t>
            </a:r>
            <a:endParaRPr lang="en-US" sz="14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57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3538"/>
            <a:ext cx="2603500" cy="185896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Breaking of </a:t>
            </a:r>
            <a:br>
              <a:rPr lang="en-US" sz="3600" dirty="0" smtClean="0"/>
            </a:br>
            <a:r>
              <a:rPr lang="en-US" sz="3600" dirty="0" smtClean="0"/>
              <a:t>Cooper-pairs </a:t>
            </a:r>
            <a:br>
              <a:rPr lang="en-US" sz="3600" dirty="0" smtClean="0"/>
            </a:br>
            <a:r>
              <a:rPr lang="en-US" sz="3600" dirty="0" smtClean="0"/>
              <a:t>in </a:t>
            </a:r>
            <a:r>
              <a:rPr lang="en-US" sz="3600" baseline="30000" dirty="0" smtClean="0"/>
              <a:t>116,117</a:t>
            </a:r>
            <a:r>
              <a:rPr lang="en-US" sz="3600" dirty="0" smtClean="0"/>
              <a:t>Sn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16</a:t>
            </a:fld>
            <a:endParaRPr lang="en-US"/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765300"/>
            <a:ext cx="7632700" cy="398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800" dirty="0">
              <a:sym typeface="Symbol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39700" y="6016823"/>
            <a:ext cx="3645232" cy="30777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ym typeface="Symbol" charset="0"/>
              </a:rPr>
              <a:t>U</a:t>
            </a:r>
            <a:r>
              <a:rPr lang="en-US" sz="1400" dirty="0" smtClean="0">
                <a:sym typeface="Symbol" charset="0"/>
              </a:rPr>
              <a:t>. </a:t>
            </a:r>
            <a:r>
              <a:rPr lang="en-US" sz="1400" dirty="0" err="1" smtClean="0">
                <a:sym typeface="Symbol" charset="0"/>
              </a:rPr>
              <a:t>Agvaanluvsan</a:t>
            </a:r>
            <a:r>
              <a:rPr lang="en-US" sz="1400" dirty="0" smtClean="0">
                <a:sym typeface="Symbol" charset="0"/>
              </a:rPr>
              <a:t> et </a:t>
            </a:r>
            <a:r>
              <a:rPr lang="en-US" sz="1400" dirty="0">
                <a:sym typeface="Symbol" charset="0"/>
              </a:rPr>
              <a:t>al., </a:t>
            </a:r>
            <a:r>
              <a:rPr lang="en-US" sz="1400" dirty="0" smtClean="0">
                <a:sym typeface="Symbol" charset="0"/>
              </a:rPr>
              <a:t>PRC </a:t>
            </a:r>
            <a:r>
              <a:rPr lang="en-US" sz="1400" b="1" dirty="0" smtClean="0">
                <a:sym typeface="Symbol" charset="0"/>
              </a:rPr>
              <a:t>79</a:t>
            </a:r>
            <a:r>
              <a:rPr lang="en-US" sz="1400" dirty="0" smtClean="0">
                <a:sym typeface="Symbol" charset="0"/>
              </a:rPr>
              <a:t>, 014320 (2009)</a:t>
            </a:r>
            <a:endParaRPr lang="en-US" sz="1400" dirty="0">
              <a:sym typeface="Symbol" charset="0"/>
            </a:endParaRPr>
          </a:p>
        </p:txBody>
      </p:sp>
      <p:pic>
        <p:nvPicPr>
          <p:cNvPr id="3" name="Picture 2" descr="Screen Shot 2015-11-13 at 12.24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9" y="317507"/>
            <a:ext cx="6355567" cy="5761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100" y="2959100"/>
            <a:ext cx="2641982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(E) = E – </a:t>
            </a:r>
            <a:r>
              <a:rPr lang="en-US" sz="2400" dirty="0" err="1" smtClean="0"/>
              <a:t>T</a:t>
            </a:r>
            <a:r>
              <a:rPr lang="en-US" sz="2400" baseline="-25000" dirty="0" err="1" smtClean="0"/>
              <a:t>c</a:t>
            </a:r>
            <a:r>
              <a:rPr lang="en-US" sz="2400" baseline="-25000" dirty="0" smtClean="0"/>
              <a:t> </a:t>
            </a:r>
            <a:r>
              <a:rPr lang="en-US" sz="2400" dirty="0" smtClean="0"/>
              <a:t>S(E)</a:t>
            </a:r>
          </a:p>
          <a:p>
            <a:endParaRPr lang="en-US" sz="2400" dirty="0" smtClean="0"/>
          </a:p>
          <a:p>
            <a:r>
              <a:rPr lang="en-US" sz="2400" dirty="0" smtClean="0"/>
              <a:t>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 = F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(E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 =F</a:t>
            </a:r>
            <a:r>
              <a:rPr lang="en-US" sz="2400" baseline="-25000" dirty="0" smtClean="0"/>
              <a:t>0</a:t>
            </a:r>
          </a:p>
          <a:p>
            <a:endParaRPr lang="en-US" sz="2400" dirty="0"/>
          </a:p>
          <a:p>
            <a:r>
              <a:rPr lang="en-US" sz="1400" dirty="0" err="1"/>
              <a:t>Jooyoung</a:t>
            </a:r>
            <a:r>
              <a:rPr lang="en-US" sz="1400" dirty="0"/>
              <a:t> Lee and J. M. </a:t>
            </a:r>
            <a:r>
              <a:rPr lang="en-US" sz="1400" dirty="0" err="1"/>
              <a:t>Kosterlitz</a:t>
            </a:r>
            <a:r>
              <a:rPr lang="en-US" sz="1400" dirty="0"/>
              <a:t>, </a:t>
            </a:r>
          </a:p>
          <a:p>
            <a:r>
              <a:rPr lang="en-US" sz="1400" dirty="0" smtClean="0"/>
              <a:t>Phys</a:t>
            </a:r>
            <a:r>
              <a:rPr lang="en-US" sz="1400" dirty="0"/>
              <a:t>. Rev. B </a:t>
            </a:r>
            <a:r>
              <a:rPr lang="en-US" sz="1400" b="1" dirty="0"/>
              <a:t>43</a:t>
            </a:r>
            <a:r>
              <a:rPr lang="en-US" sz="1400" dirty="0"/>
              <a:t>, 3265 (1991)</a:t>
            </a:r>
            <a:r>
              <a:rPr lang="en-US" sz="2400" dirty="0"/>
              <a:t> </a:t>
            </a:r>
            <a:endParaRPr lang="en-US" sz="2400" dirty="0" smtClean="0"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49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600" dirty="0" smtClean="0">
                <a:effectLst/>
              </a:rPr>
              <a:t>Constant-temperature level densities</a:t>
            </a:r>
            <a:endParaRPr lang="en-US" sz="3600" dirty="0">
              <a:effectLst/>
            </a:endParaRPr>
          </a:p>
        </p:txBody>
      </p:sp>
      <p:pic>
        <p:nvPicPr>
          <p:cNvPr id="7" name="Picture 6" descr="Screen Shot 2014-06-09 at 20.3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384"/>
            <a:ext cx="9144000" cy="49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48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2076"/>
          </a:xfrm>
        </p:spPr>
        <p:txBody>
          <a:bodyPr>
            <a:normAutofit/>
          </a:bodyPr>
          <a:lstStyle/>
          <a:p>
            <a:r>
              <a:rPr lang="en-US" sz="3200" b="0" i="1" dirty="0" smtClean="0">
                <a:effectLst/>
              </a:rPr>
              <a:t> </a:t>
            </a:r>
            <a:r>
              <a:rPr lang="en-US" sz="3200" dirty="0" smtClean="0">
                <a:effectLst/>
              </a:rPr>
              <a:t>Modeling level density in </a:t>
            </a:r>
            <a:r>
              <a:rPr lang="en-US" sz="3200" baseline="30000" dirty="0" smtClean="0">
                <a:effectLst/>
              </a:rPr>
              <a:t>196</a:t>
            </a:r>
            <a:r>
              <a:rPr lang="en-US" sz="3200" dirty="0" smtClean="0">
                <a:effectLst/>
              </a:rPr>
              <a:t>Pt 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Screen Shot 2014-10-06 at 18.3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6975"/>
            <a:ext cx="9144000" cy="4293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100" y="5805701"/>
            <a:ext cx="859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S. </a:t>
            </a:r>
            <a:r>
              <a:rPr lang="en-US" sz="1400" dirty="0" err="1" smtClean="0"/>
              <a:t>Goriely</a:t>
            </a:r>
            <a:r>
              <a:rPr lang="en-US" sz="1400" dirty="0" smtClean="0"/>
              <a:t> et al., PRC </a:t>
            </a:r>
            <a:r>
              <a:rPr lang="en-US" sz="1400" b="1" dirty="0" smtClean="0"/>
              <a:t>78</a:t>
            </a:r>
            <a:r>
              <a:rPr lang="en-US" sz="1400" dirty="0" smtClean="0"/>
              <a:t>, 064307 (2008)                                                S. </a:t>
            </a:r>
            <a:r>
              <a:rPr lang="en-US" sz="1400" dirty="0" err="1" smtClean="0"/>
              <a:t>Hilaire</a:t>
            </a:r>
            <a:r>
              <a:rPr lang="en-US" sz="1400" dirty="0" smtClean="0"/>
              <a:t> et al., PRC </a:t>
            </a:r>
            <a:r>
              <a:rPr lang="en-US" sz="1400" b="1" dirty="0" smtClean="0"/>
              <a:t>86</a:t>
            </a:r>
            <a:r>
              <a:rPr lang="en-US" sz="1400" dirty="0" smtClean="0"/>
              <a:t>, 064317 (2012)</a:t>
            </a:r>
            <a:endParaRPr lang="en-US" sz="1400" dirty="0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829328" y="1124062"/>
            <a:ext cx="6818656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Symbol" charset="0"/>
              </a:rPr>
              <a:t>F. </a:t>
            </a:r>
            <a:r>
              <a:rPr lang="en-US" sz="1400" dirty="0" err="1" smtClean="0">
                <a:sym typeface="Symbol" charset="0"/>
              </a:rPr>
              <a:t>Giacoppo</a:t>
            </a:r>
            <a:r>
              <a:rPr lang="en-US" sz="1400" dirty="0" smtClean="0">
                <a:sym typeface="Symbol" charset="0"/>
              </a:rPr>
              <a:t> </a:t>
            </a:r>
            <a:r>
              <a:rPr lang="en-US" sz="1400" dirty="0">
                <a:sym typeface="Symbol" charset="0"/>
              </a:rPr>
              <a:t>et al., </a:t>
            </a:r>
            <a:r>
              <a:rPr lang="pl-PL" sz="1400" dirty="0"/>
              <a:t>PHYSICAL REVIEW C </a:t>
            </a:r>
            <a:r>
              <a:rPr lang="pl-PL" sz="1400" b="1" dirty="0"/>
              <a:t>90</a:t>
            </a:r>
            <a:r>
              <a:rPr lang="pl-PL" sz="1400" dirty="0"/>
              <a:t>, 054330 (2014</a:t>
            </a:r>
            <a:r>
              <a:rPr lang="pl-PL" sz="1400" dirty="0" smtClean="0"/>
              <a:t>), and </a:t>
            </a:r>
            <a:r>
              <a:rPr lang="pl-PL" sz="1400" dirty="0" err="1" smtClean="0"/>
              <a:t>privat</a:t>
            </a:r>
            <a:r>
              <a:rPr lang="pl-PL" sz="1400" dirty="0" smtClean="0"/>
              <a:t> </a:t>
            </a:r>
            <a:r>
              <a:rPr lang="pl-PL" sz="1400" dirty="0" err="1" smtClean="0"/>
              <a:t>communication</a:t>
            </a:r>
            <a:r>
              <a:rPr lang="pl-PL" sz="1400" dirty="0" smtClean="0"/>
              <a:t> (2014) </a:t>
            </a:r>
          </a:p>
          <a:p>
            <a:endParaRPr lang="en-US" sz="14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629" y="159211"/>
            <a:ext cx="6636657" cy="6687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Actinides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 descr="Screen Shot 2015-11-13 at 11.07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160" y="3610429"/>
            <a:ext cx="2621864" cy="2520000"/>
          </a:xfrm>
          <a:prstGeom prst="rect">
            <a:avLst/>
          </a:prstGeom>
        </p:spPr>
      </p:pic>
      <p:pic>
        <p:nvPicPr>
          <p:cNvPr id="10" name="Picture 9" descr="Screen Shot 2015-11-13 at 11.0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" y="1018800"/>
            <a:ext cx="2663591" cy="2519977"/>
          </a:xfrm>
          <a:prstGeom prst="rect">
            <a:avLst/>
          </a:prstGeom>
        </p:spPr>
      </p:pic>
      <p:pic>
        <p:nvPicPr>
          <p:cNvPr id="11" name="Picture 10" descr="Screen Shot 2015-11-13 at 11.09.5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48" y="1018800"/>
            <a:ext cx="2532962" cy="2519977"/>
          </a:xfrm>
          <a:prstGeom prst="rect">
            <a:avLst/>
          </a:prstGeom>
        </p:spPr>
      </p:pic>
      <p:pic>
        <p:nvPicPr>
          <p:cNvPr id="12" name="Picture 11" descr="Screen Shot 2015-11-13 at 11.10.0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59" y="3610452"/>
            <a:ext cx="2706141" cy="2519977"/>
          </a:xfrm>
          <a:prstGeom prst="rect">
            <a:avLst/>
          </a:prstGeom>
        </p:spPr>
      </p:pic>
      <p:pic>
        <p:nvPicPr>
          <p:cNvPr id="13" name="Picture 12" descr="Screen Shot 2015-11-13 at 11.10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0" y="3610452"/>
            <a:ext cx="2604640" cy="251997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19800" y="1110119"/>
            <a:ext cx="29204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err="1" smtClean="0"/>
              <a:t>Guttormsen</a:t>
            </a:r>
            <a:r>
              <a:rPr lang="pl-PL" sz="1200" dirty="0" smtClean="0"/>
              <a:t> et al., PRC </a:t>
            </a:r>
            <a:r>
              <a:rPr lang="pl-PL" sz="1200" b="1" dirty="0" smtClean="0"/>
              <a:t>88</a:t>
            </a:r>
            <a:r>
              <a:rPr lang="pl-PL" sz="1200" dirty="0" smtClean="0"/>
              <a:t>, 024307 (2013)</a:t>
            </a:r>
          </a:p>
          <a:p>
            <a:r>
              <a:rPr lang="pl-PL" sz="1200" dirty="0" err="1" smtClean="0"/>
              <a:t>Tornyi</a:t>
            </a:r>
            <a:r>
              <a:rPr lang="pl-PL" sz="1200" dirty="0" smtClean="0"/>
              <a:t> et al., PRC </a:t>
            </a:r>
            <a:r>
              <a:rPr lang="pl-PL" sz="1200" b="1" dirty="0"/>
              <a:t>89</a:t>
            </a:r>
            <a:r>
              <a:rPr lang="pl-PL" sz="1200" dirty="0"/>
              <a:t>, 044323 (2014)</a:t>
            </a:r>
            <a:br>
              <a:rPr lang="pl-PL" sz="1200" dirty="0"/>
            </a:br>
            <a:endParaRPr lang="pl-PL" sz="1200" dirty="0" smtClean="0"/>
          </a:p>
          <a:p>
            <a:endParaRPr lang="pl-PL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8792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on Oslo NLDs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1000" dirty="0" smtClean="0"/>
          </a:p>
          <a:p>
            <a:endParaRPr lang="fr-FR" sz="1000" dirty="0"/>
          </a:p>
          <a:p>
            <a:pPr marL="0" indent="0">
              <a:buNone/>
            </a:pPr>
            <a:r>
              <a:rPr lang="fr-FR" sz="1200" dirty="0" smtClean="0"/>
              <a:t>The web page: </a:t>
            </a:r>
            <a:r>
              <a:rPr lang="en-US" sz="1200" u="sng" dirty="0">
                <a:hlinkClick r:id="rId2"/>
              </a:rPr>
              <a:t>http://ocl.uio.no/</a:t>
            </a:r>
            <a:r>
              <a:rPr lang="en-US" sz="1200" u="sng" dirty="0" smtClean="0">
                <a:hlinkClick r:id="rId2"/>
              </a:rPr>
              <a:t>compilation</a:t>
            </a:r>
            <a:endParaRPr lang="en-US" sz="1200" u="sng" dirty="0" smtClean="0"/>
          </a:p>
          <a:p>
            <a:pPr marL="0" indent="0">
              <a:buNone/>
            </a:pPr>
            <a:endParaRPr lang="fr-FR" sz="1200" dirty="0" smtClean="0"/>
          </a:p>
          <a:p>
            <a:endParaRPr lang="fr-FR" sz="1200" dirty="0"/>
          </a:p>
          <a:p>
            <a:r>
              <a:rPr lang="fr-FR" sz="1200" dirty="0" smtClean="0"/>
              <a:t>A</a:t>
            </a:r>
            <a:r>
              <a:rPr lang="fr-FR" sz="1200" dirty="0"/>
              <a:t>. Schiller et al., Phys. </a:t>
            </a:r>
            <a:r>
              <a:rPr lang="fr-FR" sz="1200" dirty="0" err="1"/>
              <a:t>Rev</a:t>
            </a:r>
            <a:r>
              <a:rPr lang="fr-FR" sz="1200" dirty="0"/>
              <a:t>. C63, 021306(R) (2001): </a:t>
            </a:r>
            <a:r>
              <a:rPr lang="fr-FR" sz="1200" u="sng" dirty="0">
                <a:hlinkClick r:id="rId3"/>
              </a:rPr>
              <a:t>(3He,4He)</a:t>
            </a:r>
            <a:r>
              <a:rPr lang="fr-FR" sz="1200" u="sng" dirty="0" smtClean="0">
                <a:hlinkClick r:id="rId3"/>
              </a:rPr>
              <a:t>161Dy </a:t>
            </a:r>
            <a:endParaRPr lang="fr-FR" sz="1200" u="sng" dirty="0" smtClean="0"/>
          </a:p>
          <a:p>
            <a:r>
              <a:rPr lang="fi-FI" sz="1200" dirty="0" smtClean="0"/>
              <a:t>U. </a:t>
            </a:r>
            <a:r>
              <a:rPr lang="fi-FI" sz="1200" dirty="0" err="1" smtClean="0"/>
              <a:t>Agvaanluvsan</a:t>
            </a:r>
            <a:r>
              <a:rPr lang="fi-FI" sz="1200" dirty="0" smtClean="0"/>
              <a:t> et al., </a:t>
            </a:r>
            <a:r>
              <a:rPr lang="fi-FI" sz="1200" dirty="0" err="1" smtClean="0"/>
              <a:t>Phys</a:t>
            </a:r>
            <a:r>
              <a:rPr lang="fi-FI" sz="1200" dirty="0" smtClean="0"/>
              <a:t>. </a:t>
            </a:r>
            <a:r>
              <a:rPr lang="fi-FI" sz="1200" dirty="0" err="1" smtClean="0"/>
              <a:t>Rev</a:t>
            </a:r>
            <a:r>
              <a:rPr lang="fi-FI" sz="1200" dirty="0" smtClean="0"/>
              <a:t>. C70, 054611 (2004): </a:t>
            </a:r>
            <a:r>
              <a:rPr lang="fi-FI" sz="1200" u="sng" dirty="0" smtClean="0">
                <a:hlinkClick r:id="rId4"/>
              </a:rPr>
              <a:t>(3He,4He)170Yb</a:t>
            </a:r>
          </a:p>
          <a:p>
            <a:r>
              <a:rPr lang="fi-FI" sz="1200" dirty="0" smtClean="0"/>
              <a:t>U. </a:t>
            </a:r>
            <a:r>
              <a:rPr lang="fi-FI" sz="1200" dirty="0" err="1" smtClean="0"/>
              <a:t>Agvaanluvsan</a:t>
            </a:r>
            <a:r>
              <a:rPr lang="fi-FI" sz="1200" dirty="0" smtClean="0"/>
              <a:t> et al., </a:t>
            </a:r>
            <a:r>
              <a:rPr lang="fi-FI" sz="1200" dirty="0" err="1" smtClean="0"/>
              <a:t>Phys</a:t>
            </a:r>
            <a:r>
              <a:rPr lang="fi-FI" sz="1200" dirty="0" smtClean="0"/>
              <a:t>. </a:t>
            </a:r>
            <a:r>
              <a:rPr lang="fi-FI" sz="1200" dirty="0" err="1" smtClean="0"/>
              <a:t>Rev</a:t>
            </a:r>
            <a:r>
              <a:rPr lang="fi-FI" sz="1200" dirty="0" smtClean="0"/>
              <a:t>. C70, 054611 (2004): </a:t>
            </a:r>
            <a:r>
              <a:rPr lang="fi-FI" sz="1200" u="sng" dirty="0" smtClean="0">
                <a:hlinkClick r:id="rId5"/>
              </a:rPr>
              <a:t>(3He,3He)171Yb</a:t>
            </a:r>
          </a:p>
          <a:p>
            <a:r>
              <a:rPr lang="fi-FI" sz="1200" dirty="0" smtClean="0"/>
              <a:t>U. </a:t>
            </a:r>
            <a:r>
              <a:rPr lang="fi-FI" sz="1200" dirty="0" err="1" smtClean="0"/>
              <a:t>Agvaanluvsan</a:t>
            </a:r>
            <a:r>
              <a:rPr lang="fi-FI" sz="1200" dirty="0" smtClean="0"/>
              <a:t> et al., </a:t>
            </a:r>
            <a:r>
              <a:rPr lang="fi-FI" sz="1200" dirty="0" err="1" smtClean="0"/>
              <a:t>Phys</a:t>
            </a:r>
            <a:r>
              <a:rPr lang="fi-FI" sz="1200" dirty="0" smtClean="0"/>
              <a:t>. </a:t>
            </a:r>
            <a:r>
              <a:rPr lang="fi-FI" sz="1200" dirty="0" err="1" smtClean="0"/>
              <a:t>Rev</a:t>
            </a:r>
            <a:r>
              <a:rPr lang="fi-FI" sz="1200" dirty="0" smtClean="0"/>
              <a:t>. C70, 054611 (2004): </a:t>
            </a:r>
            <a:r>
              <a:rPr lang="fi-FI" sz="1200" u="sng" dirty="0" smtClean="0">
                <a:hlinkClick r:id="rId6"/>
              </a:rPr>
              <a:t>(3He,4He)171Yb</a:t>
            </a:r>
          </a:p>
          <a:p>
            <a:r>
              <a:rPr lang="fi-FI" sz="1200" dirty="0" smtClean="0"/>
              <a:t>U. </a:t>
            </a:r>
            <a:r>
              <a:rPr lang="fi-FI" sz="1200" dirty="0" err="1" smtClean="0"/>
              <a:t>Agvaanluvsan</a:t>
            </a:r>
            <a:r>
              <a:rPr lang="fi-FI" sz="1200" dirty="0" smtClean="0"/>
              <a:t> et al., </a:t>
            </a:r>
            <a:r>
              <a:rPr lang="fi-FI" sz="1200" dirty="0" err="1" smtClean="0"/>
              <a:t>Phys</a:t>
            </a:r>
            <a:r>
              <a:rPr lang="fi-FI" sz="1200" dirty="0" smtClean="0"/>
              <a:t>. </a:t>
            </a:r>
            <a:r>
              <a:rPr lang="fi-FI" sz="1200" dirty="0" err="1" smtClean="0"/>
              <a:t>Rev</a:t>
            </a:r>
            <a:r>
              <a:rPr lang="fi-FI" sz="1200" dirty="0" smtClean="0"/>
              <a:t>. C70, 054611 (2004): </a:t>
            </a:r>
            <a:r>
              <a:rPr lang="fi-FI" sz="1200" u="sng" dirty="0" smtClean="0">
                <a:hlinkClick r:id="rId7"/>
              </a:rPr>
              <a:t>(3He,3He)172Yb</a:t>
            </a:r>
          </a:p>
          <a:p>
            <a:r>
              <a:rPr lang="fi-FI" sz="1200" dirty="0" smtClean="0"/>
              <a:t>U. </a:t>
            </a:r>
            <a:r>
              <a:rPr lang="fi-FI" sz="1200" dirty="0" err="1" smtClean="0"/>
              <a:t>Agvaanluvsan</a:t>
            </a:r>
            <a:r>
              <a:rPr lang="fi-FI" sz="1200" dirty="0" smtClean="0"/>
              <a:t> et al., </a:t>
            </a:r>
            <a:r>
              <a:rPr lang="fi-FI" sz="1200" dirty="0" err="1" smtClean="0"/>
              <a:t>Phys</a:t>
            </a:r>
            <a:r>
              <a:rPr lang="fi-FI" sz="1200" dirty="0" smtClean="0"/>
              <a:t>. </a:t>
            </a:r>
            <a:r>
              <a:rPr lang="fi-FI" sz="1200" dirty="0" err="1" smtClean="0"/>
              <a:t>Rev</a:t>
            </a:r>
            <a:r>
              <a:rPr lang="fi-FI" sz="1200" dirty="0" smtClean="0"/>
              <a:t>. C70, 054611 (2004): </a:t>
            </a:r>
            <a:r>
              <a:rPr lang="fi-FI" sz="1200" u="sng" dirty="0" smtClean="0">
                <a:hlinkClick r:id="rId8"/>
              </a:rPr>
              <a:t>(3He,4He)172Yb</a:t>
            </a:r>
          </a:p>
          <a:p>
            <a:endParaRPr lang="fi-FI" sz="1200" dirty="0" smtClean="0"/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9"/>
              </a:rPr>
              <a:t>(3He,4He)93Mo</a:t>
            </a:r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10"/>
              </a:rPr>
              <a:t>(3He,3He)94Mo</a:t>
            </a:r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11"/>
              </a:rPr>
              <a:t>(3He,4He)95Mo</a:t>
            </a:r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12"/>
              </a:rPr>
              <a:t>(3He,3He)96Mo</a:t>
            </a:r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13"/>
              </a:rPr>
              <a:t>(3He,4He)96Mo</a:t>
            </a:r>
          </a:p>
          <a:p>
            <a:r>
              <a:rPr lang="nb-NO" sz="1200" dirty="0" smtClean="0"/>
              <a:t>R. Chankova et al., </a:t>
            </a:r>
            <a:r>
              <a:rPr lang="nb-NO" sz="1200" dirty="0" err="1" smtClean="0"/>
              <a:t>Phys</a:t>
            </a:r>
            <a:r>
              <a:rPr lang="nb-NO" sz="1200" dirty="0" smtClean="0"/>
              <a:t>. Rev. C73, 034311 (2006): </a:t>
            </a:r>
            <a:r>
              <a:rPr lang="nb-NO" sz="1200" u="sng" dirty="0" smtClean="0">
                <a:hlinkClick r:id="rId14"/>
              </a:rPr>
              <a:t>(3He,3He)97Mo</a:t>
            </a:r>
            <a:endParaRPr lang="nb-NO" sz="1200" u="sng" dirty="0">
              <a:hlinkClick r:id="rId1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1779688"/>
            <a:ext cx="2803860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rho170yb4he</a:t>
            </a:r>
          </a:p>
          <a:p>
            <a:r>
              <a:rPr lang="pt-BR" sz="1100" dirty="0"/>
              <a:t>   No    </a:t>
            </a:r>
            <a:r>
              <a:rPr lang="pt-BR" sz="1100" dirty="0" err="1"/>
              <a:t>Ex</a:t>
            </a:r>
            <a:r>
              <a:rPr lang="pt-BR" sz="1100" dirty="0"/>
              <a:t>(</a:t>
            </a:r>
            <a:r>
              <a:rPr lang="pt-BR" sz="1100" dirty="0" err="1"/>
              <a:t>MeV</a:t>
            </a:r>
            <a:r>
              <a:rPr lang="pt-BR" sz="1100" dirty="0"/>
              <a:t>)    </a:t>
            </a:r>
            <a:r>
              <a:rPr lang="pt-BR" sz="1100" dirty="0" err="1"/>
              <a:t>Rho</a:t>
            </a:r>
            <a:r>
              <a:rPr lang="pt-BR" sz="1100" dirty="0"/>
              <a:t>(1/</a:t>
            </a:r>
            <a:r>
              <a:rPr lang="pt-BR" sz="1100" dirty="0" err="1"/>
              <a:t>MeV</a:t>
            </a:r>
            <a:r>
              <a:rPr lang="pt-BR" sz="1100" dirty="0"/>
              <a:t>)    </a:t>
            </a:r>
            <a:r>
              <a:rPr lang="pt-BR" sz="1100" dirty="0" err="1"/>
              <a:t>dRho</a:t>
            </a:r>
            <a:r>
              <a:rPr lang="pt-BR" sz="1100" dirty="0"/>
              <a:t>(1/</a:t>
            </a:r>
            <a:r>
              <a:rPr lang="pt-BR" sz="1100" dirty="0" err="1"/>
              <a:t>MeV</a:t>
            </a:r>
            <a:r>
              <a:rPr lang="pt-BR" sz="1100" dirty="0"/>
              <a:t>)</a:t>
            </a:r>
          </a:p>
          <a:p>
            <a:r>
              <a:rPr lang="pt-BR" sz="1100" dirty="0"/>
              <a:t>   1      0.037      0.326E+01      0.474E+00</a:t>
            </a:r>
          </a:p>
          <a:p>
            <a:r>
              <a:rPr lang="pt-BR" sz="1100" dirty="0"/>
              <a:t>   2      0.157      0.365E+01      0.583E+00</a:t>
            </a:r>
          </a:p>
          <a:p>
            <a:r>
              <a:rPr lang="pt-BR" sz="1100" dirty="0"/>
              <a:t>   3      0.277      0.397E+01      0.654E+00</a:t>
            </a:r>
          </a:p>
          <a:p>
            <a:r>
              <a:rPr lang="pt-BR" sz="1100" dirty="0"/>
              <a:t>   4      0.397      0.469E+01      0.838E+00</a:t>
            </a:r>
          </a:p>
          <a:p>
            <a:r>
              <a:rPr lang="pt-BR" sz="1100" dirty="0"/>
              <a:t>   5      0.517      0.467E+01      0.108E+01</a:t>
            </a:r>
          </a:p>
          <a:p>
            <a:r>
              <a:rPr lang="pt-BR" sz="1100" dirty="0"/>
              <a:t>   6      0.637      0.535E+01      0.126E+01</a:t>
            </a:r>
          </a:p>
          <a:p>
            <a:r>
              <a:rPr lang="pt-BR" sz="1100" dirty="0"/>
              <a:t>   7      0.757      0.719E+01      0.173E+01</a:t>
            </a:r>
          </a:p>
          <a:p>
            <a:r>
              <a:rPr lang="pt-BR" sz="1100" dirty="0"/>
              <a:t>   8      0.877      0.105E+02      0.200E+01</a:t>
            </a:r>
          </a:p>
          <a:p>
            <a:r>
              <a:rPr lang="pt-BR" sz="1100" dirty="0"/>
              <a:t>   9      0.997      0.122E+02      0.216E+01</a:t>
            </a:r>
          </a:p>
          <a:p>
            <a:r>
              <a:rPr lang="pt-BR" sz="1100" dirty="0"/>
              <a:t>  10      1.117      0.217E+02      0.275E+01</a:t>
            </a:r>
          </a:p>
          <a:p>
            <a:r>
              <a:rPr lang="pt-BR" sz="1100" dirty="0"/>
              <a:t>  11      1.237      0.346E+02      0.349E+01</a:t>
            </a:r>
          </a:p>
          <a:p>
            <a:r>
              <a:rPr lang="pt-BR" sz="1100" dirty="0"/>
              <a:t>  12      1.357      0.511E+02      0.402E+01</a:t>
            </a:r>
          </a:p>
          <a:p>
            <a:r>
              <a:rPr lang="pt-BR" sz="1100" dirty="0"/>
              <a:t>  13      1.477      0.668E+02      0.516E+01</a:t>
            </a:r>
          </a:p>
          <a:p>
            <a:r>
              <a:rPr lang="pt-BR" sz="1100" dirty="0"/>
              <a:t>  14      1.597      0.831E+02      0.597E+01</a:t>
            </a:r>
          </a:p>
          <a:p>
            <a:r>
              <a:rPr lang="pt-BR" sz="1100" dirty="0"/>
              <a:t>  15      1.717      0.910E+02      0.851E+01</a:t>
            </a:r>
          </a:p>
          <a:p>
            <a:r>
              <a:rPr lang="pt-BR" sz="1100" dirty="0"/>
              <a:t>  16      1.837      0.111E+03      0.943E+01</a:t>
            </a:r>
          </a:p>
          <a:p>
            <a:r>
              <a:rPr lang="pt-BR" sz="1100" dirty="0"/>
              <a:t>  17      1.957      0.130E+03      0.121E+02</a:t>
            </a:r>
          </a:p>
          <a:p>
            <a:r>
              <a:rPr lang="pt-BR" sz="1100" dirty="0"/>
              <a:t>  18      2.077      0.160E+03      0.142E+02</a:t>
            </a:r>
          </a:p>
          <a:p>
            <a:r>
              <a:rPr lang="pt-BR" sz="1100" dirty="0"/>
              <a:t>  19      2.197      0.201E+03      0.167E+02</a:t>
            </a:r>
          </a:p>
          <a:p>
            <a:r>
              <a:rPr lang="pt-BR" sz="1100" dirty="0"/>
              <a:t>  20      2.317      0.307E+03      0.206E+02</a:t>
            </a:r>
          </a:p>
          <a:p>
            <a:r>
              <a:rPr lang="pt-BR" sz="1100" dirty="0"/>
              <a:t>  21      2.437      0.384E+03      0.255E+02</a:t>
            </a:r>
          </a:p>
          <a:p>
            <a:r>
              <a:rPr lang="pt-BR" sz="1100" dirty="0"/>
              <a:t>  22      2.557      0.518E+03      0.337E+02</a:t>
            </a:r>
          </a:p>
          <a:p>
            <a:r>
              <a:rPr lang="pt-BR" sz="1100" dirty="0"/>
              <a:t>  23      2.677      0.655E+03      0.430E+02</a:t>
            </a:r>
          </a:p>
          <a:p>
            <a:r>
              <a:rPr lang="pt-BR" sz="1100" dirty="0"/>
              <a:t>  24      2.797      0.809E+03      0.589E+02</a:t>
            </a:r>
          </a:p>
          <a:p>
            <a:r>
              <a:rPr lang="pt-BR" sz="1100" dirty="0"/>
              <a:t>  25      2.917      0.847E+03      0.735E+02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0936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effectLst/>
              </a:rPr>
              <a:t>Summary of level densities </a:t>
            </a:r>
            <a:br>
              <a:rPr lang="en-US" sz="3200" dirty="0" smtClean="0">
                <a:effectLst/>
              </a:rPr>
            </a:br>
            <a:r>
              <a:rPr lang="en-US" sz="3200" dirty="0" smtClean="0">
                <a:effectLst/>
              </a:rPr>
              <a:t>using the Oslo method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creen Shot 2014-10-06 at 13.2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" y="1324430"/>
            <a:ext cx="8926980" cy="48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050" y="5240338"/>
            <a:ext cx="3562350" cy="1236662"/>
          </a:xfrm>
        </p:spPr>
        <p:txBody>
          <a:bodyPr/>
          <a:lstStyle/>
          <a:p>
            <a:r>
              <a:rPr lang="en-US" dirty="0" smtClean="0"/>
              <a:t>Thank you 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 descr="Screen Shot 2015-11-13 at 11.2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0" y="52639"/>
            <a:ext cx="4777180" cy="61513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872718"/>
            <a:ext cx="46818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Osbome</a:t>
            </a:r>
            <a:r>
              <a:rPr lang="en-US" dirty="0" smtClean="0"/>
              <a:t>, may I be excused? My brain is full.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786" y="199594"/>
            <a:ext cx="7698014" cy="7463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Techniques</a:t>
            </a:r>
            <a:r>
              <a:rPr lang="en-US" sz="3200" dirty="0" smtClean="0">
                <a:effectLst/>
              </a:rPr>
              <a:t> to measure level density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1014" y="1229243"/>
            <a:ext cx="568617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Discrete levels (Ex &lt; 2 - 3 MeV or &lt; 50 - 100 levels/MeV)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Neutron/proton resonances (Ex = </a:t>
            </a:r>
            <a:r>
              <a:rPr lang="en-US" dirty="0" err="1" smtClean="0"/>
              <a:t>Sn</a:t>
            </a:r>
            <a:r>
              <a:rPr lang="en-US" dirty="0" smtClean="0"/>
              <a:t> or </a:t>
            </a:r>
            <a:r>
              <a:rPr lang="en-US" dirty="0" err="1" smtClean="0"/>
              <a:t>Sp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Particle evaporation spectra (Ex = 4 - 15 MeV)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Spin/parity resolved level densities from (</a:t>
            </a:r>
            <a:r>
              <a:rPr lang="en-US" dirty="0" err="1" smtClean="0"/>
              <a:t>p,p</a:t>
            </a:r>
            <a:r>
              <a:rPr lang="en-US" dirty="0" smtClean="0"/>
              <a:t>´) or (</a:t>
            </a:r>
            <a:r>
              <a:rPr lang="en-US" dirty="0" err="1" smtClean="0"/>
              <a:t>e,e</a:t>
            </a:r>
            <a:r>
              <a:rPr lang="en-US" dirty="0" smtClean="0"/>
              <a:t>´)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Ericson fluctuations (Ex ~ 15 MeV)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Primary </a:t>
            </a:r>
            <a:r>
              <a:rPr lang="en-US" dirty="0" smtClean="0">
                <a:latin typeface="Symbol" charset="2"/>
                <a:cs typeface="Symbol" charset="2"/>
              </a:rPr>
              <a:t>g</a:t>
            </a:r>
            <a:r>
              <a:rPr lang="en-US" dirty="0" smtClean="0"/>
              <a:t> spectra with the Oslo method (Ex &lt; </a:t>
            </a:r>
            <a:r>
              <a:rPr lang="en-US" dirty="0" err="1" smtClean="0"/>
              <a:t>Sn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Picture 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387" y="867573"/>
            <a:ext cx="3130408" cy="26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693899" y="3436236"/>
            <a:ext cx="1335171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 err="1" smtClean="0">
                <a:sym typeface="Symbol" charset="0"/>
              </a:rPr>
              <a:t>Kalmykov</a:t>
            </a:r>
            <a:r>
              <a:rPr lang="en-US" sz="1400" dirty="0" smtClean="0">
                <a:sym typeface="Symbol" charset="0"/>
              </a:rPr>
              <a:t> </a:t>
            </a:r>
            <a:r>
              <a:rPr lang="en-US" sz="1400" dirty="0">
                <a:sym typeface="Symbol" charset="0"/>
              </a:rPr>
              <a:t>et al., </a:t>
            </a:r>
            <a:endParaRPr lang="en-US" sz="1400" dirty="0" smtClean="0">
              <a:sym typeface="Symbol" charset="0"/>
            </a:endParaRPr>
          </a:p>
          <a:p>
            <a:r>
              <a:rPr lang="en-US" sz="1400" dirty="0" smtClean="0">
                <a:sym typeface="Symbol" charset="0"/>
              </a:rPr>
              <a:t>PRL</a:t>
            </a:r>
            <a:r>
              <a:rPr lang="en-US" sz="1400" b="1" dirty="0" smtClean="0">
                <a:sym typeface="Symbol" charset="0"/>
              </a:rPr>
              <a:t> </a:t>
            </a:r>
            <a:r>
              <a:rPr lang="en-US" sz="1400" b="1" dirty="0">
                <a:sym typeface="Symbol" charset="0"/>
              </a:rPr>
              <a:t>99</a:t>
            </a:r>
            <a:r>
              <a:rPr lang="en-US" sz="1400" dirty="0" smtClean="0">
                <a:sym typeface="Symbol" charset="0"/>
              </a:rPr>
              <a:t>,</a:t>
            </a:r>
          </a:p>
          <a:p>
            <a:r>
              <a:rPr lang="en-US" sz="1400" dirty="0" smtClean="0">
                <a:sym typeface="Symbol" charset="0"/>
              </a:rPr>
              <a:t>202502 </a:t>
            </a:r>
            <a:r>
              <a:rPr lang="en-US" sz="1400" dirty="0">
                <a:sym typeface="Symbol" charset="0"/>
              </a:rPr>
              <a:t>(2007</a:t>
            </a:r>
            <a:r>
              <a:rPr lang="en-US" sz="1400" dirty="0" smtClean="0">
                <a:sym typeface="Symbol" charset="0"/>
              </a:rPr>
              <a:t>)</a:t>
            </a:r>
            <a:endParaRPr lang="en-US" sz="1400" dirty="0">
              <a:sym typeface="Symbol" charset="0"/>
            </a:endParaRPr>
          </a:p>
        </p:txBody>
      </p:sp>
      <p:pic>
        <p:nvPicPr>
          <p:cNvPr id="9" name="Picture 8" descr="Screen Shot 2014-10-06 at 12.44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0" y="3563236"/>
            <a:ext cx="3767800" cy="2707056"/>
          </a:xfrm>
          <a:prstGeom prst="rect">
            <a:avLst/>
          </a:prstGeom>
        </p:spPr>
      </p:pic>
      <p:pic>
        <p:nvPicPr>
          <p:cNvPr id="10" name="Picture 9" descr="Screen Shot 2014-10-06 at 12.46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0" y="3307571"/>
            <a:ext cx="2606210" cy="2522247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508528" y="5778498"/>
            <a:ext cx="1748070" cy="5232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 smtClean="0">
                <a:sym typeface="Symbol" charset="0"/>
              </a:rPr>
              <a:t>M. Guttormsen </a:t>
            </a:r>
            <a:r>
              <a:rPr lang="en-US" sz="1400" dirty="0">
                <a:sym typeface="Symbol" charset="0"/>
              </a:rPr>
              <a:t>et al., </a:t>
            </a:r>
            <a:endParaRPr lang="en-US" sz="1400" dirty="0" smtClean="0">
              <a:sym typeface="Symbol" charset="0"/>
            </a:endParaRPr>
          </a:p>
          <a:p>
            <a:r>
              <a:rPr lang="en-US" sz="1400" dirty="0" smtClean="0">
                <a:sym typeface="Symbol" charset="0"/>
              </a:rPr>
              <a:t>PRC, </a:t>
            </a:r>
            <a:r>
              <a:rPr lang="en-US" sz="1400" dirty="0">
                <a:sym typeface="Symbol" charset="0"/>
              </a:rPr>
              <a:t>(</a:t>
            </a:r>
            <a:r>
              <a:rPr lang="en-US" sz="1400" dirty="0" smtClean="0">
                <a:sym typeface="Symbol" charset="0"/>
              </a:rPr>
              <a:t>2014), in press</a:t>
            </a:r>
            <a:endParaRPr lang="en-US" sz="1400" dirty="0">
              <a:sym typeface="Symbol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7122399" y="5443778"/>
            <a:ext cx="1972346" cy="73866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 smtClean="0">
                <a:sym typeface="Symbol" charset="0"/>
              </a:rPr>
              <a:t>A.C. Larsen </a:t>
            </a:r>
            <a:r>
              <a:rPr lang="en-US" sz="1400" dirty="0">
                <a:sym typeface="Symbol" charset="0"/>
              </a:rPr>
              <a:t>et al.</a:t>
            </a:r>
            <a:r>
              <a:rPr lang="en-US" sz="1400" dirty="0" smtClean="0">
                <a:sym typeface="Symbol" charset="0"/>
              </a:rPr>
              <a:t>,</a:t>
            </a:r>
          </a:p>
          <a:p>
            <a:r>
              <a:rPr lang="en-US" sz="1400" dirty="0" smtClean="0">
                <a:sym typeface="Symbol" charset="0"/>
              </a:rPr>
              <a:t>PRL </a:t>
            </a:r>
            <a:r>
              <a:rPr lang="en-US" sz="1400" b="1" dirty="0" smtClean="0">
                <a:sym typeface="Symbol" charset="0"/>
              </a:rPr>
              <a:t>111</a:t>
            </a:r>
            <a:r>
              <a:rPr lang="en-US" sz="1400" dirty="0" smtClean="0">
                <a:sym typeface="Symbol" charset="0"/>
              </a:rPr>
              <a:t>, </a:t>
            </a:r>
          </a:p>
          <a:p>
            <a:r>
              <a:rPr lang="en-US" sz="1400" dirty="0" smtClean="0">
                <a:sym typeface="Symbol" charset="0"/>
              </a:rPr>
              <a:t>242504 </a:t>
            </a:r>
            <a:r>
              <a:rPr lang="en-US" sz="1400" dirty="0">
                <a:sym typeface="Symbol" charset="0"/>
              </a:rPr>
              <a:t>(</a:t>
            </a:r>
            <a:r>
              <a:rPr lang="en-US" sz="1400" dirty="0" smtClean="0">
                <a:sym typeface="Symbol" charset="0"/>
              </a:rPr>
              <a:t>2013)</a:t>
            </a:r>
            <a:endParaRPr lang="en-US" sz="1400" dirty="0"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97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0518" y="5132477"/>
            <a:ext cx="360948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b-NO" sz="1200" dirty="0" smtClean="0"/>
              <a:t>M</a:t>
            </a:r>
            <a:r>
              <a:rPr lang="nb-NO" sz="1200" dirty="0"/>
              <a:t>. Guttormsen et al., NIM A374 (1996) 371</a:t>
            </a:r>
          </a:p>
          <a:p>
            <a:r>
              <a:rPr lang="en-US" sz="1200" dirty="0" smtClean="0"/>
              <a:t>M. Guttormsen et al., NIM A255 (1987) 518</a:t>
            </a:r>
          </a:p>
          <a:p>
            <a:r>
              <a:rPr lang="en-US" sz="1200" dirty="0" smtClean="0"/>
              <a:t>A. Schiller et al.,        NIM A447 (2000) 498</a:t>
            </a:r>
          </a:p>
          <a:p>
            <a:endParaRPr lang="en-US" sz="1200" dirty="0" smtClean="0"/>
          </a:p>
          <a:p>
            <a:r>
              <a:rPr lang="en-US" sz="1200" dirty="0" smtClean="0"/>
              <a:t>Analysis of possible systematic errors:</a:t>
            </a:r>
          </a:p>
          <a:p>
            <a:r>
              <a:rPr lang="en-US" sz="1200" dirty="0" smtClean="0"/>
              <a:t>A.C. Larsen et al., Phys. Rev. C 83, 034315 (2011)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01911" y="3292732"/>
            <a:ext cx="5224744" cy="2954655"/>
            <a:chOff x="2784829" y="1937395"/>
            <a:chExt cx="5224744" cy="2954655"/>
          </a:xfrm>
        </p:grpSpPr>
        <p:sp>
          <p:nvSpPr>
            <p:cNvPr id="8" name="TextBox 7"/>
            <p:cNvSpPr txBox="1"/>
            <p:nvPr/>
          </p:nvSpPr>
          <p:spPr>
            <a:xfrm>
              <a:off x="2784829" y="1937395"/>
              <a:ext cx="5224744" cy="295465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nb-NO" sz="2400" i="1" dirty="0">
                  <a:solidFill>
                    <a:srgbClr val="000000"/>
                  </a:solidFill>
                </a:rPr>
                <a:t>	</a:t>
              </a:r>
              <a:r>
                <a:rPr lang="nb-NO" sz="2400" i="1" dirty="0" smtClean="0">
                  <a:solidFill>
                    <a:srgbClr val="000000"/>
                  </a:solidFill>
                </a:rPr>
                <a:t>	                         </a:t>
              </a:r>
              <a:r>
                <a:rPr lang="nb-NO" sz="2000" i="1" dirty="0" smtClean="0">
                  <a:solidFill>
                    <a:srgbClr val="000000"/>
                  </a:solidFill>
                </a:rPr>
                <a:t>P(</a:t>
              </a:r>
              <a:r>
                <a:rPr lang="nb-NO" sz="2000" i="1" dirty="0" err="1" smtClean="0">
                  <a:solidFill>
                    <a:srgbClr val="000000"/>
                  </a:solidFill>
                </a:rPr>
                <a:t>E,E</a:t>
              </a:r>
              <a:r>
                <a:rPr lang="nb-NO" sz="2000" i="1" baseline="-25000" dirty="0" err="1" smtClean="0">
                  <a:solidFill>
                    <a:srgbClr val="000000"/>
                  </a:solidFill>
                  <a:latin typeface="Symbol" charset="2"/>
                  <a:cs typeface="Symbol" charset="2"/>
                </a:rPr>
                <a:t>g</a:t>
              </a:r>
              <a:r>
                <a:rPr lang="nb-NO" sz="2000" i="1" dirty="0">
                  <a:solidFill>
                    <a:srgbClr val="000000"/>
                  </a:solidFill>
                </a:rPr>
                <a:t>)</a:t>
              </a:r>
              <a:r>
                <a:rPr lang="nb-NO" sz="2000" i="1" dirty="0">
                  <a:solidFill>
                    <a:schemeClr val="accent1"/>
                  </a:solidFill>
                </a:rPr>
                <a:t> </a:t>
              </a:r>
              <a:endParaRPr lang="nb-NO" sz="2000" i="1" dirty="0" smtClean="0"/>
            </a:p>
            <a:p>
              <a:r>
                <a:rPr lang="nb-NO" sz="2400" i="1" dirty="0"/>
                <a:t> </a:t>
              </a:r>
              <a:r>
                <a:rPr lang="nb-NO" sz="2400" i="1" dirty="0" smtClean="0"/>
                <a:t>                 </a:t>
              </a:r>
            </a:p>
            <a:p>
              <a:endParaRPr lang="nb-NO" sz="2000" dirty="0" smtClean="0"/>
            </a:p>
            <a:p>
              <a:endParaRPr lang="nb-NO" sz="2000" dirty="0" smtClean="0"/>
            </a:p>
            <a:p>
              <a:endParaRPr lang="nb-NO" sz="2000" dirty="0"/>
            </a:p>
            <a:p>
              <a:r>
                <a:rPr lang="nb-NO" sz="2000" dirty="0" smtClean="0">
                  <a:solidFill>
                    <a:srgbClr val="4E67C8"/>
                  </a:solidFill>
                </a:rPr>
                <a:t>               Level </a:t>
              </a:r>
              <a:r>
                <a:rPr lang="nb-NO" sz="2000" dirty="0" err="1" smtClean="0">
                  <a:solidFill>
                    <a:srgbClr val="4E67C8"/>
                  </a:solidFill>
                </a:rPr>
                <a:t>density</a:t>
              </a:r>
              <a:r>
                <a:rPr lang="nb-NO" sz="2000" dirty="0" smtClean="0">
                  <a:solidFill>
                    <a:srgbClr val="4E67C8"/>
                  </a:solidFill>
                </a:rPr>
                <a:t>         </a:t>
              </a:r>
              <a:r>
                <a:rPr lang="nb-NO" sz="2000" dirty="0" smtClean="0">
                  <a:solidFill>
                    <a:schemeClr val="accent6">
                      <a:lumMod val="75000"/>
                    </a:schemeClr>
                  </a:solidFill>
                </a:rPr>
                <a:t>Trans. </a:t>
              </a:r>
              <a:r>
                <a:rPr lang="nb-NO" sz="2000" dirty="0" err="1" smtClean="0">
                  <a:solidFill>
                    <a:schemeClr val="accent6">
                      <a:lumMod val="75000"/>
                    </a:schemeClr>
                  </a:solidFill>
                </a:rPr>
                <a:t>coeff</a:t>
              </a:r>
              <a:r>
                <a:rPr lang="nb-NO" sz="2000" dirty="0" smtClean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  <a:endParaRPr lang="nb-NO" sz="2000" i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pPr lvl="4"/>
              <a:r>
                <a:rPr lang="nb-NO" sz="2000" i="1" dirty="0" smtClean="0">
                  <a:solidFill>
                    <a:srgbClr val="4E67C8"/>
                  </a:solidFill>
                  <a:latin typeface="Symbol" charset="2"/>
                  <a:cs typeface="Symbol" charset="2"/>
                </a:rPr>
                <a:t>r</a:t>
              </a:r>
              <a:r>
                <a:rPr lang="nb-NO" sz="2000" i="1" dirty="0" smtClean="0">
                  <a:solidFill>
                    <a:srgbClr val="4E67C8"/>
                  </a:solidFill>
                </a:rPr>
                <a:t>(E</a:t>
              </a:r>
              <a:r>
                <a:rPr lang="nb-NO" sz="2000" i="1" baseline="-25000" dirty="0" smtClean="0">
                  <a:solidFill>
                    <a:srgbClr val="4E67C8"/>
                  </a:solidFill>
                </a:rPr>
                <a:t>f</a:t>
              </a:r>
              <a:r>
                <a:rPr lang="nb-NO" sz="2000" i="1" dirty="0" smtClean="0">
                  <a:solidFill>
                    <a:srgbClr val="4E67C8"/>
                  </a:solidFill>
                </a:rPr>
                <a:t>)                </a:t>
              </a:r>
              <a:r>
                <a:rPr lang="nb-NO" sz="2000" i="1" dirty="0" smtClean="0">
                  <a:solidFill>
                    <a:srgbClr val="C3260C"/>
                  </a:solidFill>
                </a:rPr>
                <a:t>T(</a:t>
              </a:r>
              <a:r>
                <a:rPr lang="nb-NO" sz="2000" i="1" dirty="0" err="1" smtClean="0">
                  <a:solidFill>
                    <a:srgbClr val="C3260C"/>
                  </a:solidFill>
                </a:rPr>
                <a:t>E</a:t>
              </a:r>
              <a:r>
                <a:rPr lang="nb-NO" sz="2000" i="1" baseline="-25000" dirty="0" err="1" smtClean="0">
                  <a:solidFill>
                    <a:srgbClr val="C3260C"/>
                  </a:solidFill>
                  <a:latin typeface="Symbol" charset="2"/>
                  <a:cs typeface="Symbol" charset="2"/>
                </a:rPr>
                <a:t>g</a:t>
              </a:r>
              <a:r>
                <a:rPr lang="nb-NO" sz="2000" i="1" dirty="0" smtClean="0">
                  <a:solidFill>
                    <a:srgbClr val="C3260C"/>
                  </a:solidFill>
                </a:rPr>
                <a:t>)</a:t>
              </a:r>
            </a:p>
            <a:p>
              <a:pPr marL="342900" indent="-342900">
                <a:buFont typeface="Symbol" charset="0"/>
                <a:buChar char=" "/>
              </a:pPr>
              <a:r>
                <a:rPr lang="nb-NO" sz="2000" i="1" dirty="0" smtClean="0">
                  <a:solidFill>
                    <a:srgbClr val="C3260C"/>
                  </a:solidFill>
                </a:rPr>
                <a:t>  	</a:t>
              </a:r>
              <a:r>
                <a:rPr lang="nb-NO" dirty="0" err="1" smtClean="0">
                  <a:solidFill>
                    <a:srgbClr val="3366FF"/>
                  </a:solidFill>
                </a:rPr>
                <a:t>Fermi’s</a:t>
              </a:r>
              <a:r>
                <a:rPr lang="nb-NO" dirty="0" smtClean="0">
                  <a:solidFill>
                    <a:srgbClr val="3366FF"/>
                  </a:solidFill>
                </a:rPr>
                <a:t> </a:t>
              </a:r>
              <a:r>
                <a:rPr lang="nb-NO" dirty="0" err="1" smtClean="0">
                  <a:solidFill>
                    <a:srgbClr val="3366FF"/>
                  </a:solidFill>
                </a:rPr>
                <a:t>golden</a:t>
              </a:r>
              <a:r>
                <a:rPr lang="nb-NO" dirty="0" smtClean="0">
                  <a:solidFill>
                    <a:srgbClr val="3366FF"/>
                  </a:solidFill>
                </a:rPr>
                <a:t> </a:t>
              </a:r>
              <a:r>
                <a:rPr lang="nb-NO" dirty="0" err="1" smtClean="0">
                  <a:solidFill>
                    <a:srgbClr val="3366FF"/>
                  </a:solidFill>
                </a:rPr>
                <a:t>rule</a:t>
              </a:r>
              <a:r>
                <a:rPr lang="nb-NO" dirty="0" smtClean="0">
                  <a:solidFill>
                    <a:srgbClr val="3366FF"/>
                  </a:solidFill>
                </a:rPr>
                <a:t>     </a:t>
              </a:r>
              <a:r>
                <a:rPr lang="nb-NO" dirty="0" smtClean="0">
                  <a:solidFill>
                    <a:schemeClr val="accent6"/>
                  </a:solidFill>
                </a:rPr>
                <a:t>Brink </a:t>
              </a:r>
              <a:r>
                <a:rPr lang="nb-NO" dirty="0" err="1">
                  <a:solidFill>
                    <a:schemeClr val="accent6"/>
                  </a:solidFill>
                </a:rPr>
                <a:t>hypothesis</a:t>
              </a:r>
              <a:endParaRPr lang="nb-NO" dirty="0" smtClean="0">
                <a:solidFill>
                  <a:schemeClr val="accent6"/>
                </a:solidFill>
              </a:endParaRPr>
            </a:p>
            <a:p>
              <a:pPr algn="ctr"/>
              <a:r>
                <a:rPr lang="nb-NO" dirty="0" smtClean="0"/>
                <a:t>              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930280" y="2701420"/>
              <a:ext cx="523479" cy="82257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092325" y="2717800"/>
              <a:ext cx="533400" cy="837043"/>
            </a:xfrm>
            <a:prstGeom prst="straightConnector1">
              <a:avLst/>
            </a:prstGeom>
            <a:ln w="38100" cmpd="sng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Th_matric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89" y="769859"/>
            <a:ext cx="6890657" cy="2576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134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dirty="0" smtClean="0">
                <a:effectLst/>
              </a:rPr>
              <a:t>Simultaneous extraction of </a:t>
            </a:r>
            <a:r>
              <a:rPr lang="en-US" sz="3100" dirty="0" err="1" smtClean="0"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US" sz="3100" dirty="0" err="1" smtClean="0">
                <a:effectLst/>
              </a:rPr>
              <a:t>SF</a:t>
            </a:r>
            <a:r>
              <a:rPr lang="en-US" sz="3100" dirty="0" smtClean="0">
                <a:effectLst/>
              </a:rPr>
              <a:t> and NLD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0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212"/>
            <a:ext cx="8062213" cy="65820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Does it work?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3116457" y="2306046"/>
            <a:ext cx="71243" cy="20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7700" y="2247900"/>
            <a:ext cx="622300" cy="266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creen Shot 2013-01-07 at 15.25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4" y="932843"/>
            <a:ext cx="2678386" cy="257047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Picture 10" descr="Screen Shot 2013-01-07 at 15.25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14" y="3503319"/>
            <a:ext cx="2670643" cy="2572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doesitwork233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107" y="2491466"/>
            <a:ext cx="3802098" cy="3612154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514640" y="1705809"/>
            <a:ext cx="4366315" cy="38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"/>
            <a:r>
              <a:rPr lang="en-US" sz="3600" i="1" dirty="0" smtClean="0"/>
              <a:t>  P(</a:t>
            </a:r>
            <a:r>
              <a:rPr lang="en-US" sz="3600" i="1" dirty="0" err="1" smtClean="0"/>
              <a:t>E,E</a:t>
            </a:r>
            <a:r>
              <a:rPr lang="en-US" sz="3600" i="1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sz="3600" i="1" dirty="0" smtClean="0"/>
              <a:t>)  =  </a:t>
            </a:r>
            <a:r>
              <a:rPr lang="en-US" sz="3600" i="1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r</a:t>
            </a:r>
            <a:r>
              <a:rPr lang="en-US" sz="3600" i="1" dirty="0" smtClean="0">
                <a:solidFill>
                  <a:schemeClr val="accent1"/>
                </a:solidFill>
              </a:rPr>
              <a:t>(</a:t>
            </a:r>
            <a:r>
              <a:rPr lang="en-US" sz="3600" i="1" dirty="0" err="1" smtClean="0">
                <a:solidFill>
                  <a:schemeClr val="accent1"/>
                </a:solidFill>
              </a:rPr>
              <a:t>E</a:t>
            </a:r>
            <a:r>
              <a:rPr lang="en-US" sz="3600" i="1" baseline="-25000" dirty="0" err="1" smtClean="0">
                <a:solidFill>
                  <a:schemeClr val="accent1"/>
                </a:solidFill>
              </a:rPr>
              <a:t>f</a:t>
            </a:r>
            <a:r>
              <a:rPr lang="en-US" sz="3600" i="1" dirty="0" smtClean="0">
                <a:solidFill>
                  <a:schemeClr val="accent1"/>
                </a:solidFill>
              </a:rPr>
              <a:t>) </a:t>
            </a:r>
            <a:r>
              <a:rPr lang="en-US" sz="3600" i="1" baseline="30000" dirty="0" smtClean="0"/>
              <a:t>. </a:t>
            </a:r>
            <a:r>
              <a:rPr lang="en-US" sz="3600" i="1" dirty="0" smtClean="0">
                <a:solidFill>
                  <a:schemeClr val="accent6"/>
                </a:solidFill>
              </a:rPr>
              <a:t>T(</a:t>
            </a:r>
            <a:r>
              <a:rPr lang="en-US" sz="3600" i="1" dirty="0" err="1" smtClean="0">
                <a:solidFill>
                  <a:schemeClr val="accent6"/>
                </a:solidFill>
              </a:rPr>
              <a:t>E</a:t>
            </a:r>
            <a:r>
              <a:rPr lang="en-US" sz="3600" i="1" baseline="-25000" dirty="0" err="1" smtClean="0">
                <a:solidFill>
                  <a:schemeClr val="accent6"/>
                </a:solidFill>
                <a:latin typeface="Symbol" charset="2"/>
                <a:cs typeface="Symbol" charset="2"/>
              </a:rPr>
              <a:t>g</a:t>
            </a:r>
            <a:r>
              <a:rPr lang="en-US" sz="3600" i="1" dirty="0" smtClean="0">
                <a:solidFill>
                  <a:schemeClr val="accent6"/>
                </a:solidFill>
              </a:rPr>
              <a:t>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43619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6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Normalization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36301" y="1227686"/>
            <a:ext cx="3673055" cy="1890358"/>
            <a:chOff x="2197100" y="3869392"/>
            <a:chExt cx="4613767" cy="2176840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806700" y="3869392"/>
              <a:ext cx="0" cy="20234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2806700" y="5892800"/>
              <a:ext cx="35750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2800350" y="5359400"/>
              <a:ext cx="584200" cy="527050"/>
            </a:xfrm>
            <a:custGeom>
              <a:avLst/>
              <a:gdLst>
                <a:gd name="connsiteX0" fmla="*/ 0 w 584200"/>
                <a:gd name="connsiteY0" fmla="*/ 527050 h 527050"/>
                <a:gd name="connsiteX1" fmla="*/ 95250 w 584200"/>
                <a:gd name="connsiteY1" fmla="*/ 361950 h 527050"/>
                <a:gd name="connsiteX2" fmla="*/ 247650 w 584200"/>
                <a:gd name="connsiteY2" fmla="*/ 349250 h 527050"/>
                <a:gd name="connsiteX3" fmla="*/ 336550 w 584200"/>
                <a:gd name="connsiteY3" fmla="*/ 215900 h 527050"/>
                <a:gd name="connsiteX4" fmla="*/ 463550 w 584200"/>
                <a:gd name="connsiteY4" fmla="*/ 69850 h 527050"/>
                <a:gd name="connsiteX5" fmla="*/ 584200 w 584200"/>
                <a:gd name="connsiteY5" fmla="*/ 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4200" h="527050">
                  <a:moveTo>
                    <a:pt x="0" y="527050"/>
                  </a:moveTo>
                  <a:lnTo>
                    <a:pt x="95250" y="361950"/>
                  </a:lnTo>
                  <a:lnTo>
                    <a:pt x="247650" y="349250"/>
                  </a:lnTo>
                  <a:lnTo>
                    <a:pt x="336550" y="215900"/>
                  </a:lnTo>
                  <a:lnTo>
                    <a:pt x="463550" y="69850"/>
                  </a:lnTo>
                  <a:lnTo>
                    <a:pt x="584200" y="0"/>
                  </a:lnTo>
                </a:path>
              </a:pathLst>
            </a:cu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924550" y="3962400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3403600" y="5346700"/>
              <a:ext cx="1136650" cy="527050"/>
            </a:xfrm>
            <a:custGeom>
              <a:avLst/>
              <a:gdLst>
                <a:gd name="connsiteX0" fmla="*/ 0 w 1136650"/>
                <a:gd name="connsiteY0" fmla="*/ 0 h 527050"/>
                <a:gd name="connsiteX1" fmla="*/ 133350 w 1136650"/>
                <a:gd name="connsiteY1" fmla="*/ 50800 h 527050"/>
                <a:gd name="connsiteX2" fmla="*/ 292100 w 1136650"/>
                <a:gd name="connsiteY2" fmla="*/ 215900 h 527050"/>
                <a:gd name="connsiteX3" fmla="*/ 463550 w 1136650"/>
                <a:gd name="connsiteY3" fmla="*/ 215900 h 527050"/>
                <a:gd name="connsiteX4" fmla="*/ 495300 w 1136650"/>
                <a:gd name="connsiteY4" fmla="*/ 292100 h 527050"/>
                <a:gd name="connsiteX5" fmla="*/ 622300 w 1136650"/>
                <a:gd name="connsiteY5" fmla="*/ 374650 h 527050"/>
                <a:gd name="connsiteX6" fmla="*/ 704850 w 1136650"/>
                <a:gd name="connsiteY6" fmla="*/ 412750 h 527050"/>
                <a:gd name="connsiteX7" fmla="*/ 895350 w 1136650"/>
                <a:gd name="connsiteY7" fmla="*/ 463550 h 527050"/>
                <a:gd name="connsiteX8" fmla="*/ 971550 w 1136650"/>
                <a:gd name="connsiteY8" fmla="*/ 501650 h 527050"/>
                <a:gd name="connsiteX9" fmla="*/ 1066800 w 1136650"/>
                <a:gd name="connsiteY9" fmla="*/ 450850 h 527050"/>
                <a:gd name="connsiteX10" fmla="*/ 1136650 w 1136650"/>
                <a:gd name="connsiteY10" fmla="*/ 527050 h 52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6650" h="527050">
                  <a:moveTo>
                    <a:pt x="0" y="0"/>
                  </a:moveTo>
                  <a:lnTo>
                    <a:pt x="133350" y="50800"/>
                  </a:lnTo>
                  <a:lnTo>
                    <a:pt x="292100" y="215900"/>
                  </a:lnTo>
                  <a:lnTo>
                    <a:pt x="463550" y="215900"/>
                  </a:lnTo>
                  <a:lnTo>
                    <a:pt x="495300" y="292100"/>
                  </a:lnTo>
                  <a:lnTo>
                    <a:pt x="622300" y="374650"/>
                  </a:lnTo>
                  <a:lnTo>
                    <a:pt x="704850" y="412750"/>
                  </a:lnTo>
                  <a:lnTo>
                    <a:pt x="895350" y="463550"/>
                  </a:lnTo>
                  <a:lnTo>
                    <a:pt x="971550" y="501650"/>
                  </a:lnTo>
                  <a:lnTo>
                    <a:pt x="1066800" y="450850"/>
                  </a:lnTo>
                  <a:lnTo>
                    <a:pt x="1136650" y="527050"/>
                  </a:lnTo>
                </a:path>
              </a:pathLst>
            </a:cu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333750" y="5302250"/>
              <a:ext cx="107950" cy="1143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3381309" y="4010889"/>
              <a:ext cx="2590800" cy="1339850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197100" y="3930650"/>
              <a:ext cx="59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ln</a:t>
              </a:r>
              <a:r>
                <a:rPr lang="en-US" dirty="0" smtClean="0"/>
                <a:t> </a:t>
              </a:r>
              <a:r>
                <a:rPr lang="en-US" i="1" dirty="0" smtClean="0">
                  <a:latin typeface="Symbol" charset="2"/>
                  <a:cs typeface="Symbol" charset="2"/>
                </a:rPr>
                <a:t>r</a:t>
              </a:r>
              <a:endParaRPr lang="en-US" i="1" dirty="0">
                <a:latin typeface="Symbol" charset="2"/>
                <a:cs typeface="Symbol" charset="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75400" y="5676900"/>
              <a:ext cx="435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E </a:t>
              </a:r>
              <a:r>
                <a:rPr lang="en-US" baseline="-25000" dirty="0" smtClean="0"/>
                <a:t>x</a:t>
              </a:r>
              <a:endParaRPr lang="en-US" dirty="0"/>
            </a:p>
          </p:txBody>
        </p:sp>
      </p:grpSp>
      <p:pic>
        <p:nvPicPr>
          <p:cNvPr id="16" name="Picture 15" descr="Screen Shot 2015-11-13 at 10.4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71" y="480785"/>
            <a:ext cx="3305317" cy="5802192"/>
          </a:xfrm>
          <a:prstGeom prst="rect">
            <a:avLst/>
          </a:prstGeom>
        </p:spPr>
      </p:pic>
      <p:pic>
        <p:nvPicPr>
          <p:cNvPr id="17" name="Picture 16" descr="Screen Shot 2015-11-13 at 10.58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6" y="3671417"/>
            <a:ext cx="3666249" cy="625192"/>
          </a:xfrm>
          <a:prstGeom prst="rect">
            <a:avLst/>
          </a:prstGeom>
        </p:spPr>
      </p:pic>
      <p:pic>
        <p:nvPicPr>
          <p:cNvPr id="18" name="Picture 17" descr="Screen Shot 2015-11-13 at 10.58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" y="4509651"/>
            <a:ext cx="3375964" cy="125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Predictions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Screen Shot 2014-10-06 at 19.0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2" y="1444673"/>
            <a:ext cx="4494575" cy="4512386"/>
          </a:xfrm>
          <a:prstGeom prst="rect">
            <a:avLst/>
          </a:prstGeom>
        </p:spPr>
      </p:pic>
      <p:pic>
        <p:nvPicPr>
          <p:cNvPr id="7" name="Picture 6" descr="Screen Shot 2014-10-06 at 19.04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07" y="1444672"/>
            <a:ext cx="4388538" cy="441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64993" y="5894685"/>
            <a:ext cx="16646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 smtClean="0"/>
              <a:t>M. Guttormsen et al., </a:t>
            </a:r>
          </a:p>
          <a:p>
            <a:r>
              <a:rPr lang="en-US" baseline="30000" dirty="0" smtClean="0"/>
              <a:t>PRC </a:t>
            </a:r>
            <a:r>
              <a:rPr lang="en-US" b="1" baseline="30000" dirty="0" smtClean="0"/>
              <a:t>63</a:t>
            </a:r>
            <a:r>
              <a:rPr lang="en-US" baseline="30000" dirty="0" smtClean="0"/>
              <a:t>, 044301 (2001)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Light mass region, </a:t>
            </a:r>
            <a:r>
              <a:rPr lang="en-US" sz="3200" baseline="30000" dirty="0" smtClean="0"/>
              <a:t>56,57</a:t>
            </a:r>
            <a:r>
              <a:rPr lang="en-US" sz="3200" dirty="0" smtClean="0"/>
              <a:t>Fe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leveldensity_56,57Fe_NaI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76400"/>
            <a:ext cx="864108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6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75000" cy="3001962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Shell model </a:t>
            </a:r>
            <a:br>
              <a:rPr lang="en-US" sz="3200" dirty="0" smtClean="0"/>
            </a:br>
            <a:r>
              <a:rPr lang="en-US" sz="3200" dirty="0" smtClean="0"/>
              <a:t>calculations </a:t>
            </a:r>
            <a:br>
              <a:rPr lang="en-US" sz="3200" dirty="0" smtClean="0"/>
            </a:br>
            <a:r>
              <a:rPr lang="en-US" sz="3200" baseline="30000" dirty="0" smtClean="0"/>
              <a:t>56,57</a:t>
            </a:r>
            <a:r>
              <a:rPr lang="en-US" sz="3200" dirty="0" smtClean="0"/>
              <a:t>Fe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Discussions on NLD and γSF, Krapperup, 16-18 Nov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27B-48BC-1744-995C-7D4789068EE9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level_densities_F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967" y="0"/>
            <a:ext cx="4840465" cy="6266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3200" y="5387201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B.A. Brown and A.C. Larsen, </a:t>
            </a:r>
          </a:p>
          <a:p>
            <a:r>
              <a:rPr lang="is-IS" dirty="0" smtClean="0"/>
              <a:t>PRL </a:t>
            </a:r>
            <a:r>
              <a:rPr lang="is-IS" b="1" dirty="0"/>
              <a:t>113</a:t>
            </a:r>
            <a:r>
              <a:rPr lang="is-IS" dirty="0"/>
              <a:t>, 252502 (2014)</a:t>
            </a:r>
            <a:br>
              <a:rPr lang="is-IS" dirty="0"/>
            </a:b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25320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1469</Words>
  <Application>Microsoft Macintosh PowerPoint</Application>
  <PresentationFormat>On-screen Show (4:3)</PresentationFormat>
  <Paragraphs>178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High-lights from the Oslo results  on level densities</vt:lpstr>
      <vt:lpstr>Compilation on Oslo NLDs</vt:lpstr>
      <vt:lpstr>Techniques to measure level density</vt:lpstr>
      <vt:lpstr>Simultaneous extraction of gSF and NLD</vt:lpstr>
      <vt:lpstr>Does it work?</vt:lpstr>
      <vt:lpstr>Normalization</vt:lpstr>
      <vt:lpstr>Predictions</vt:lpstr>
      <vt:lpstr>Light mass region, 56,57Fe</vt:lpstr>
      <vt:lpstr>Shell model  calculations  56,57Fe</vt:lpstr>
      <vt:lpstr>Parity and spin distributions</vt:lpstr>
      <vt:lpstr>Test of the Oslo method Simulations with DICEBOX</vt:lpstr>
      <vt:lpstr>            Test of the Oslo method, artificial 57Fe</vt:lpstr>
      <vt:lpstr>                               Light mass region, 89,90Y</vt:lpstr>
      <vt:lpstr>                                         Combi  89,90Y</vt:lpstr>
      <vt:lpstr>Breaking of  Cooper-pairs  in 116,117Sn</vt:lpstr>
      <vt:lpstr>Breaking of  Cooper-pairs  in 116,117Sn</vt:lpstr>
      <vt:lpstr>Constant-temperature level densities</vt:lpstr>
      <vt:lpstr> Modeling level density in 196Pt </vt:lpstr>
      <vt:lpstr>Actinides</vt:lpstr>
      <vt:lpstr>Summary of level densities  using the Oslo method</vt:lpstr>
      <vt:lpstr>Thank you !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High-lights from the Oslo results on level densities</dc:title>
  <dc:creator>Bruker ved UiO</dc:creator>
  <cp:lastModifiedBy>Bruker ved UiO</cp:lastModifiedBy>
  <cp:revision>20</cp:revision>
  <dcterms:created xsi:type="dcterms:W3CDTF">2015-11-13T08:45:53Z</dcterms:created>
  <dcterms:modified xsi:type="dcterms:W3CDTF">2015-11-14T18:09:11Z</dcterms:modified>
</cp:coreProperties>
</file>